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  <p:sldMasterId id="2147483840" r:id="rId2"/>
  </p:sldMasterIdLst>
  <p:notesMasterIdLst>
    <p:notesMasterId r:id="rId27"/>
  </p:notesMasterIdLst>
  <p:sldIdLst>
    <p:sldId id="256" r:id="rId3"/>
    <p:sldId id="267" r:id="rId4"/>
    <p:sldId id="268" r:id="rId5"/>
    <p:sldId id="280" r:id="rId6"/>
    <p:sldId id="269" r:id="rId7"/>
    <p:sldId id="281" r:id="rId8"/>
    <p:sldId id="282" r:id="rId9"/>
    <p:sldId id="283" r:id="rId10"/>
    <p:sldId id="284" r:id="rId11"/>
    <p:sldId id="298" r:id="rId12"/>
    <p:sldId id="289" r:id="rId13"/>
    <p:sldId id="270" r:id="rId14"/>
    <p:sldId id="271" r:id="rId15"/>
    <p:sldId id="272" r:id="rId16"/>
    <p:sldId id="300" r:id="rId17"/>
    <p:sldId id="273" r:id="rId18"/>
    <p:sldId id="299" r:id="rId19"/>
    <p:sldId id="297" r:id="rId20"/>
    <p:sldId id="290" r:id="rId21"/>
    <p:sldId id="291" r:id="rId22"/>
    <p:sldId id="292" r:id="rId23"/>
    <p:sldId id="295" r:id="rId24"/>
    <p:sldId id="293" r:id="rId25"/>
    <p:sldId id="29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FF"/>
    <a:srgbClr val="FF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687C9E63-15EB-4095-A5AE-C22291D7E3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3A599D0-BF19-4BA5-BF84-41C156984C7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85BC88-AA4A-4C20-B42A-2280AB85CA23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BA3A81F4-F2B0-4589-9E61-DB560B6332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64AEA28F-1A54-48F4-9CF1-38C2693D4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5AADE5E-49D1-4E26-B7FA-9D8E6CBA0C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CF20569-13F8-4856-88B2-F806348808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83F231-9D91-4DAE-8827-723F984D617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>
            <a:extLst>
              <a:ext uri="{FF2B5EF4-FFF2-40B4-BE49-F238E27FC236}">
                <a16:creationId xmlns="" xmlns:a16="http://schemas.microsoft.com/office/drawing/2014/main" id="{67717D17-4E9A-497C-8D39-C637B54F442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>
            <a:extLst>
              <a:ext uri="{FF2B5EF4-FFF2-40B4-BE49-F238E27FC236}">
                <a16:creationId xmlns="" xmlns:a16="http://schemas.microsoft.com/office/drawing/2014/main" id="{565551E7-A90A-47EC-9F01-48AA4C4AB28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9156" name="Slide Number Placeholder 3">
            <a:extLst>
              <a:ext uri="{FF2B5EF4-FFF2-40B4-BE49-F238E27FC236}">
                <a16:creationId xmlns="" xmlns:a16="http://schemas.microsoft.com/office/drawing/2014/main" id="{72FFA97C-C6F0-4711-A7C3-49226EF3F4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1B0D0A-252D-403D-8B30-C89A0CA1F36A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="" xmlns:a16="http://schemas.microsoft.com/office/drawing/2014/main" id="{B30057A0-88F9-4CE1-85A3-144893D7200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="" xmlns:a16="http://schemas.microsoft.com/office/drawing/2014/main" id="{1E38CD0E-9556-4BEE-BBC1-2337EE3DB6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>
            <a:extLst>
              <a:ext uri="{FF2B5EF4-FFF2-40B4-BE49-F238E27FC236}">
                <a16:creationId xmlns="" xmlns:a16="http://schemas.microsoft.com/office/drawing/2014/main" id="{625B4B04-E5F9-485B-BFCA-88B6B2C339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E854A8-18CD-4862-8670-70B09DA4C225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="" xmlns:a16="http://schemas.microsoft.com/office/drawing/2014/main" id="{F046EFF4-D7F1-4A00-93C0-2FFCB1AE4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="" xmlns:a16="http://schemas.microsoft.com/office/drawing/2014/main" id="{D2E373FF-4C57-49EF-8F74-2FD8E0C6D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="" xmlns:a16="http://schemas.microsoft.com/office/drawing/2014/main" id="{00F79644-242C-401F-BE1B-0A86666A4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8AD5A8A-D768-4A11-8349-0578F83374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68458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F4107FB-CEBD-4432-9C0B-88F5EB66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B005403-EDD0-4346-82DE-4F879738D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346C5F4-546D-4D4D-87D9-ED9A5FF5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72E26-6CB3-45BB-8456-895A5DF3F9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70820122"/>
      </p:ext>
    </p:extLst>
  </p:cSld>
  <p:clrMapOvr>
    <a:masterClrMapping/>
  </p:clrMapOvr>
  <p:transition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3497A3B-0EC7-4048-997C-FD9475703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EC6CE96-BEE0-4796-BAF8-010C43DFA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1A72A4A-520E-4EAE-AD72-BAB02D5B9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3153D-4CBA-41C6-875E-A4245CA354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79012569"/>
      </p:ext>
    </p:extLst>
  </p:cSld>
  <p:clrMapOvr>
    <a:masterClrMapping/>
  </p:clrMapOvr>
  <p:transition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="" xmlns:a16="http://schemas.microsoft.com/office/drawing/2014/main" id="{B8C2047A-12AF-4E2D-AAE3-5F241366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10A96C67-ED71-42DB-9D27-1EF28469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="" xmlns:a16="http://schemas.microsoft.com/office/drawing/2014/main" id="{B40F222F-E9CC-4F58-A9C8-03746781C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E8868-7444-4F85-A3F6-DC33DFA7FC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24597488"/>
      </p:ext>
    </p:extLst>
  </p:cSld>
  <p:clrMapOvr>
    <a:masterClrMapping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="" xmlns:a16="http://schemas.microsoft.com/office/drawing/2014/main" id="{E7A90CFB-1414-4651-8554-B5FB9908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63AB-D9E0-42D7-82C9-C46E0D3F8C6E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="" xmlns:a16="http://schemas.microsoft.com/office/drawing/2014/main" id="{E4950730-13CA-4F93-9797-A66BCD9A7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="" xmlns:a16="http://schemas.microsoft.com/office/drawing/2014/main" id="{62FCF0AF-B831-4EE0-94DC-867F1549F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EA07EE2-2A03-4485-B80D-0CAA601E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38936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="" xmlns:a16="http://schemas.microsoft.com/office/drawing/2014/main" id="{927D193F-0481-41BC-A2AF-93412B67B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22CD-6B29-49A9-8E2B-C6EF28D7B343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="" xmlns:a16="http://schemas.microsoft.com/office/drawing/2014/main" id="{D651E79F-9930-4509-ADA7-4FD3004E7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="" xmlns:a16="http://schemas.microsoft.com/office/drawing/2014/main" id="{C0E8B541-E9A7-47E3-9D1C-514DB4BAB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D62B3-0A9A-49C1-9B19-02050181DE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9138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2E227B-CCEF-4051-A3ED-88C6441B7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971B-F569-4740-ABDF-1C7380F9808B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704B5B4-7029-4CFB-BB2B-D89D3619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73CB429-404F-4C7C-AB38-DEC958429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5F47BD7-908B-4EC7-B7F5-F3C234209D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9308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="" xmlns:a16="http://schemas.microsoft.com/office/drawing/2014/main" id="{5B64747E-DDB7-4940-9AA4-36CD90461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F8267-0605-4DF2-9977-E2C8C305EEF6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="" xmlns:a16="http://schemas.microsoft.com/office/drawing/2014/main" id="{E0C9317E-0420-4570-ABFD-10563CBF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="" xmlns:a16="http://schemas.microsoft.com/office/drawing/2014/main" id="{D20F0D0D-183F-4F52-8304-B5EA339E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94A63-41E6-453E-9CE6-2D486B369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641313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="" xmlns:a16="http://schemas.microsoft.com/office/drawing/2014/main" id="{3F369213-B812-4DA0-9C80-3C10198FD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B63A-749D-4907-A159-F15564DB337D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="" xmlns:a16="http://schemas.microsoft.com/office/drawing/2014/main" id="{2BA08103-E85B-4805-8400-A26332D31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="" xmlns:a16="http://schemas.microsoft.com/office/drawing/2014/main" id="{9EBBC357-F532-400B-A71F-A162E66B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E2281-50FF-4941-872F-A19C65725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56111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="" xmlns:a16="http://schemas.microsoft.com/office/drawing/2014/main" id="{C9642842-7CF0-48DC-9C9D-E86F3A3D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A98E0-0AA4-4193-BCD1-C8E5C907501E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="" xmlns:a16="http://schemas.microsoft.com/office/drawing/2014/main" id="{4800610F-93E4-47EF-B506-C487F0786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="" xmlns:a16="http://schemas.microsoft.com/office/drawing/2014/main" id="{ED6BC30E-8975-456C-83B6-8768813BA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CAAD1-82A5-4830-88E8-1111681A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68608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="" xmlns:a16="http://schemas.microsoft.com/office/drawing/2014/main" id="{BB301CD0-D903-44D2-9614-5A3607F4C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BB14E-ADF4-443F-A7F7-5574A71DDE84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="" xmlns:a16="http://schemas.microsoft.com/office/drawing/2014/main" id="{EABDE039-BA48-4380-B553-8124BFB08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="" xmlns:a16="http://schemas.microsoft.com/office/drawing/2014/main" id="{C5EC0C50-4568-44D6-A0BF-E3CFD441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207A5-1AD8-4009-A92D-F7D1CDA42E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7765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135533-CD59-4A83-9D4E-20B99C020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288D363-4906-467B-8528-7CC30EC9F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E5CA384-E1AD-4139-91D1-EB02EA964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6B669-4C8F-4195-B410-CB0C9BEEB7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88377943"/>
      </p:ext>
    </p:extLst>
  </p:cSld>
  <p:clrMapOvr>
    <a:masterClrMapping/>
  </p:clrMapOvr>
  <p:transition>
    <p:blind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="" xmlns:a16="http://schemas.microsoft.com/office/drawing/2014/main" id="{30A06DBF-3005-479D-8150-2CD230D7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5D20-3D7A-4F6D-A44A-063D81E5627C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="" xmlns:a16="http://schemas.microsoft.com/office/drawing/2014/main" id="{10F93FC3-BB50-4B32-9C01-94CD57A8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="" xmlns:a16="http://schemas.microsoft.com/office/drawing/2014/main" id="{BACDB907-6322-4F3C-A2D4-A5D5D4B0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0BE86-FFF8-4D1F-BB2A-CE131F3FA3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3766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="" xmlns:a16="http://schemas.microsoft.com/office/drawing/2014/main" id="{C5421963-457B-4BB9-9572-2DD655495BE9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="" xmlns:a16="http://schemas.microsoft.com/office/drawing/2014/main" id="{3167541D-DC5A-49F5-8E8B-D7073353A2A2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="" xmlns:a16="http://schemas.microsoft.com/office/drawing/2014/main" id="{374624FB-1202-4304-AEA6-912180E988C3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="" xmlns:a16="http://schemas.microsoft.com/office/drawing/2014/main" id="{9A0B2DA8-6921-415D-82FC-D36C892FBCE6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="" xmlns:a16="http://schemas.microsoft.com/office/drawing/2014/main" id="{3BD489D2-F999-412C-BF22-F502E39F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D6A5C-58C0-4EF7-BE9F-98D2E79CDF95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="" xmlns:a16="http://schemas.microsoft.com/office/drawing/2014/main" id="{BAFFAA82-C3CF-4C09-A074-9B28D2CA7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="" xmlns:a16="http://schemas.microsoft.com/office/drawing/2014/main" id="{7CBD6DBB-265F-452F-B39F-B24084F5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CB136AE4-499D-4468-880B-C90B12D460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2542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="" xmlns:a16="http://schemas.microsoft.com/office/drawing/2014/main" id="{839239FA-81BA-4DC3-86EB-E33724B5F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4708-14C0-45B6-9B13-60F6FCC80EFB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="" xmlns:a16="http://schemas.microsoft.com/office/drawing/2014/main" id="{6A8F9044-EA79-4D8D-A737-72D11086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="" xmlns:a16="http://schemas.microsoft.com/office/drawing/2014/main" id="{99979573-2EF6-4939-A999-2BBC29E8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488B1-E6C2-448E-8773-3F9274E1FA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59663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="" xmlns:a16="http://schemas.microsoft.com/office/drawing/2014/main" id="{640DC770-1D86-4073-BD57-94F1344D0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DDB72-B44D-4EC3-AF87-E5E98E0E5894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="" xmlns:a16="http://schemas.microsoft.com/office/drawing/2014/main" id="{BDDC907C-6F6F-420C-94E6-D3F880C4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="" xmlns:a16="http://schemas.microsoft.com/office/drawing/2014/main" id="{2F9BA791-A45C-4D8E-9F11-57C6EBF5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216AA-F07B-4618-8B61-0B1DAE7D0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00044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="" xmlns:a16="http://schemas.microsoft.com/office/drawing/2014/main" id="{25AA5648-8924-4B8C-811C-79F93FF8D8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B2C2-0B98-4680-8EBD-5BB3EC7B930A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6" name="Rectangle 12">
            <a:extLst>
              <a:ext uri="{FF2B5EF4-FFF2-40B4-BE49-F238E27FC236}">
                <a16:creationId xmlns="" xmlns:a16="http://schemas.microsoft.com/office/drawing/2014/main" id="{EBD11112-CCC8-4D3A-A2BC-8535ECCEE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>
            <a:extLst>
              <a:ext uri="{FF2B5EF4-FFF2-40B4-BE49-F238E27FC236}">
                <a16:creationId xmlns="" xmlns:a16="http://schemas.microsoft.com/office/drawing/2014/main" id="{27E7750F-D338-4439-A6D5-9CEA5BCB13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04A27-F912-4C6A-B387-98ADA1533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99671734"/>
      </p:ext>
    </p:extLst>
  </p:cSld>
  <p:clrMapOvr>
    <a:masterClrMapping/>
  </p:clrMapOvr>
  <p:transition>
    <p:blind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="" xmlns:a16="http://schemas.microsoft.com/office/drawing/2014/main" id="{B05E2BA6-10F6-4AE8-AE14-019A187D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8E65E251-6501-4135-A992-3956FAB4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="" xmlns:a16="http://schemas.microsoft.com/office/drawing/2014/main" id="{4CC8F321-3617-4D18-9B15-F3A40F05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5D978-D5BD-4426-B1D4-C1A7ACA5F9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81236118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CFC0725-AB83-4CA3-BBFF-F8F380156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836CFBB-2DF5-44EB-8AF3-B518DDAA4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2FBB153-40A8-4D92-B323-6F247F42D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3F8AD95B-70EA-4AA0-B196-684A0F9AD3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0297897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E11A179-333A-4AD7-8C08-91718C4C5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FDF2D05-D068-460D-AD88-568A8A5F7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44FB075-A825-4807-96DE-3A343F9BC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55820-9562-449F-9F47-31D88FD59B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70553787"/>
      </p:ext>
    </p:extLst>
  </p:cSld>
  <p:clrMapOvr>
    <a:masterClrMapping/>
  </p:clrMapOvr>
  <p:transition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D00CEA98-5FDC-42D3-9AE9-4E88E8D11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8742A17-4400-4ABC-924A-2CB06F5FA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2EC8024-5F42-486B-934B-A07BD576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BD10A-E3C2-4707-B772-E1FA21AC92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73226564"/>
      </p:ext>
    </p:extLst>
  </p:cSld>
  <p:clrMapOvr>
    <a:masterClrMapping/>
  </p:clrMapOvr>
  <p:transition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4169C8D-8D46-4F35-85DC-66D7D25A6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43201C5-9860-4FCC-8CF7-4141D5CD2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ECA0873-6C20-4CCA-8B32-EA04F56DF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9A66A-A900-4118-8AC4-49A11B4E8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83210160"/>
      </p:ext>
    </p:extLst>
  </p:cSld>
  <p:clrMapOvr>
    <a:masterClrMapping/>
  </p:clrMapOvr>
  <p:transition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F1E1CA1-20F8-4C45-BC2F-CFCEA82B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81F49C53-803E-4976-A0EC-BEC48CF5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ED6EA40-E08A-45E0-A18B-E5BF7A8E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C73E3-E58C-4ECE-BF7D-26B6574CA0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405579334"/>
      </p:ext>
    </p:extLst>
  </p:cSld>
  <p:clrMapOvr>
    <a:masterClrMapping/>
  </p:clrMapOvr>
  <p:transition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AA18397-E606-4202-859B-4002A9F74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F37879A-3F78-49BA-8196-21504252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BE62F7B-3546-4D54-AAA5-E83672E91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24B4E-EAC9-4EF3-B546-38F021E651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098672505"/>
      </p:ext>
    </p:extLst>
  </p:cSld>
  <p:clrMapOvr>
    <a:masterClrMapping/>
  </p:clrMapOvr>
  <p:transition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="" xmlns:a16="http://schemas.microsoft.com/office/drawing/2014/main" id="{D53F9F98-593E-4988-8DC5-DF24CF191FB3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>
            <a:extLst>
              <a:ext uri="{FF2B5EF4-FFF2-40B4-BE49-F238E27FC236}">
                <a16:creationId xmlns="" xmlns:a16="http://schemas.microsoft.com/office/drawing/2014/main" id="{EC78E810-8058-4058-B207-58F495FDA413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15">
            <a:extLst>
              <a:ext uri="{FF2B5EF4-FFF2-40B4-BE49-F238E27FC236}">
                <a16:creationId xmlns="" xmlns:a16="http://schemas.microsoft.com/office/drawing/2014/main" id="{6D19F0A6-69D0-4563-A3D3-DB87994D6BC8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="" xmlns:a16="http://schemas.microsoft.com/office/drawing/2014/main" id="{09E5A918-25C7-4F08-BCDB-103B037AFD65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="" xmlns:a16="http://schemas.microsoft.com/office/drawing/2014/main" id="{B6555EA5-F5CC-49E7-9A7C-84DDD4B10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="" xmlns:a16="http://schemas.microsoft.com/office/drawing/2014/main" id="{4B0A6B10-A200-46C1-BF4B-A882F3343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="" xmlns:a16="http://schemas.microsoft.com/office/drawing/2014/main" id="{A0532A2E-4276-49B4-8926-1C6E08CE9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6632D47E-A343-431B-AA61-F6B09767EE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91505289"/>
      </p:ext>
    </p:extLst>
  </p:cSld>
  <p:clrMapOvr>
    <a:masterClrMapping/>
  </p:clrMapOvr>
  <p:transition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4B97E95A-84EB-4DD4-BC87-5BE4C1919113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92FB5A06-D329-444D-852B-8C4E0AA4B86C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="" xmlns:a16="http://schemas.microsoft.com/office/drawing/2014/main" id="{34F4239F-D5D4-45D0-8E94-DCCA1193A80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="" xmlns:a16="http://schemas.microsoft.com/office/drawing/2014/main" id="{D0EF8FA3-0016-4F6B-B872-4483C115F9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0C00E4A0-2980-4169-A539-AA0FA3036A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6E7CD8D4-5614-44BD-94CA-373FD4BFB1D8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="" xmlns:a16="http://schemas.microsoft.com/office/drawing/2014/main" id="{655B1D86-346C-4A03-A143-4BC910FDB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="" xmlns:a16="http://schemas.microsoft.com/office/drawing/2014/main" id="{54568293-0FBB-4202-8074-794EB02BC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3B113F8B-BB8F-46CD-93E0-EB9E998690B0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="" xmlns:a16="http://schemas.microsoft.com/office/drawing/2014/main" id="{C56FE7B8-45F3-4D48-A2EE-DB210EBD6B9E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35C7C3F0-4DCB-4C89-A03F-2BEA180F807A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="" xmlns:a16="http://schemas.microsoft.com/office/drawing/2014/main" id="{D0446654-9234-43FF-ABAC-5855479B0849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3" r:id="rId1"/>
    <p:sldLayoutId id="2147484304" r:id="rId2"/>
    <p:sldLayoutId id="2147484305" r:id="rId3"/>
    <p:sldLayoutId id="2147484306" r:id="rId4"/>
    <p:sldLayoutId id="2147484307" r:id="rId5"/>
    <p:sldLayoutId id="2147484308" r:id="rId6"/>
    <p:sldLayoutId id="2147484309" r:id="rId7"/>
    <p:sldLayoutId id="2147484310" r:id="rId8"/>
    <p:sldLayoutId id="2147484311" r:id="rId9"/>
    <p:sldLayoutId id="2147484312" r:id="rId10"/>
    <p:sldLayoutId id="2147484313" r:id="rId11"/>
    <p:sldLayoutId id="2147484314" r:id="rId12"/>
  </p:sldLayoutIdLst>
  <p:transition>
    <p:blinds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680805BF-ACC3-4128-8BC9-F25EABC5FFDE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B1D647B6-AE3A-4C5F-B516-9993A2834DF0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052" name="Title Placeholder 8">
            <a:extLst>
              <a:ext uri="{FF2B5EF4-FFF2-40B4-BE49-F238E27FC236}">
                <a16:creationId xmlns="" xmlns:a16="http://schemas.microsoft.com/office/drawing/2014/main" id="{3E342231-3C27-4975-8A44-96C6A06314E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3" name="Text Placeholder 29">
            <a:extLst>
              <a:ext uri="{FF2B5EF4-FFF2-40B4-BE49-F238E27FC236}">
                <a16:creationId xmlns="" xmlns:a16="http://schemas.microsoft.com/office/drawing/2014/main" id="{4703CCB3-AD09-4D23-9557-7E48F67130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66DAD720-6597-4DB4-AE8F-30C3FF9A0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62A2FC0-6B52-4C13-A9B2-F1F26CE34A60}" type="datetimeFigureOut">
              <a:rPr lang="en-US"/>
              <a:pPr>
                <a:defRPr/>
              </a:pPr>
              <a:t>8/27/2021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="" xmlns:a16="http://schemas.microsoft.com/office/drawing/2014/main" id="{2F353E32-2FA0-4859-B812-93B747144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="" xmlns:a16="http://schemas.microsoft.com/office/drawing/2014/main" id="{3357AA62-DB23-4ABA-820E-DE21CFEAA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B6E94DC-7BC7-4A0D-BB17-63C5AD384AC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057" name="Group 1">
            <a:extLst>
              <a:ext uri="{FF2B5EF4-FFF2-40B4-BE49-F238E27FC236}">
                <a16:creationId xmlns="" xmlns:a16="http://schemas.microsoft.com/office/drawing/2014/main" id="{5EDE493C-9689-4EFC-BE1E-ADAD9A369826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B22A764D-848D-46EA-BBCA-E8F0A0C21C3F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="" xmlns:a16="http://schemas.microsoft.com/office/drawing/2014/main" id="{E0E6540D-1B84-4C8C-9F15-0A61C39B5828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5" r:id="rId1"/>
    <p:sldLayoutId id="2147484295" r:id="rId2"/>
    <p:sldLayoutId id="2147484316" r:id="rId3"/>
    <p:sldLayoutId id="2147484296" r:id="rId4"/>
    <p:sldLayoutId id="2147484297" r:id="rId5"/>
    <p:sldLayoutId id="2147484298" r:id="rId6"/>
    <p:sldLayoutId id="2147484299" r:id="rId7"/>
    <p:sldLayoutId id="2147484300" r:id="rId8"/>
    <p:sldLayoutId id="2147484317" r:id="rId9"/>
    <p:sldLayoutId id="2147484301" r:id="rId10"/>
    <p:sldLayoutId id="2147484302" r:id="rId11"/>
    <p:sldLayoutId id="2147484318" r:id="rId12"/>
    <p:sldLayoutId id="214748431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s/url?sa=i&amp;rct=j&amp;q=&amp;esrc=s&amp;source=images&amp;cd=&amp;cad=rja&amp;uact=8&amp;ved=0CAcQjRxqFQoTCOTDy9nqnMcCFSEX2wodsQkAVw&amp;url=http://botanika.biologija.org/zeleni-skrat/drobnogled/mitoza.htm&amp;ei=M7fHVaTeM6Gu7Aaxk4C4BQ&amp;bvm=bv.99804247,d.bGQ&amp;psig=AFQjCNGKTGp8p_SK8MH2fsdMUHbYu9t34A&amp;ust=1439238315787547" TargetMode="Externa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jpeg"/><Relationship Id="rId4" Type="http://schemas.openxmlformats.org/officeDocument/2006/relationships/hyperlink" Target="http://www.google.rs/url?sa=i&amp;rct=j&amp;q=&amp;esrc=s&amp;source=images&amp;cd=&amp;cad=rja&amp;uact=8&amp;ved=0CAcQjRxqFQoTCKys1YDsnMcCFWEr2wodiucEvQ&amp;url=http://nzetc.victoria.ac.nz/tm/scholarly/tei-Bio13Tuat01-t1-body-d5.html&amp;ei=krjHVaybDuHW7AaKz5PoCw&amp;bvm=bv.99804247,d.bGQ&amp;psig=AFQjCNG84UBHNa2bbgep3sbY0ooeC33gFQ&amp;ust=143923859249966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rs/url?sa=i&amp;rct=j&amp;q=&amp;esrc=s&amp;source=images&amp;cd=&amp;cad=rja&amp;uact=8&amp;ved=&amp;url=http://biologigonz.blogspot.com/2009/11/reproduksi-sel-1.html&amp;ei=NbzHVYaELaTZyAPomJz4BQ&amp;psig=AFQjCNGtvW8A6FZ-uypC-SfrpJzwTvom-A&amp;ust=1439239606334965" TargetMode="External"/><Relationship Id="rId1" Type="http://schemas.openxmlformats.org/officeDocument/2006/relationships/slideLayout" Target="../slideLayouts/slideLayout25.xml"/><Relationship Id="rId4" Type="http://schemas.openxmlformats.org/officeDocument/2006/relationships/hyperlink" Target="http://www.google.rs/url?sa=i&amp;rct=j&amp;q=&amp;esrc=s&amp;source=images&amp;cd=&amp;cad=rja&amp;uact=8&amp;ved=0ahUKEwic0fPe4s3MAhWCzRoKHb3xBhsQjRwIBw&amp;url=http://muratkizilaltun.blogspot.com/&amp;psig=AFQjCNHcjh2OTo3ZWUT--qUmg95E-9_Jyw&amp;ust=146290978095253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google.rs/url?sa=i&amp;rct=j&amp;q=&amp;esrc=s&amp;source=images&amp;cd=&amp;cad=rja&amp;uact=8&amp;ved=0ahUKEwic0fPe4s3MAhWCzRoKHb3xBhsQjRwIBw&amp;url=http://muratkizilaltun.blogspot.com/&amp;psig=AFQjCNHcjh2OTo3ZWUT--qUmg95E-9_Jyw&amp;ust=1462909780952536" TargetMode="Externa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rs/url?sa=i&amp;rct=j&amp;q=&amp;esrc=s&amp;source=images&amp;cd=&amp;ved=0ahUKEwi48J37483MAhWBbBoKHcuyDlQQjRwIBw&amp;url=http://cmapsconverted.ihmc.us/rid=1176137552531_597355465_13782/Meiosis.cmap&amp;psig=AFQjCNHcjh2OTo3ZWUT--qUmg95E-9_Jyw&amp;ust=1462909780952536" TargetMode="Externa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s/url?sa=i&amp;rct=j&amp;q=&amp;esrc=s&amp;source=images&amp;cd=&amp;cad=rja&amp;uact=8&amp;ved=0CAcQjRxqFQoTCIujqsLwnMcCFUIG2wodUqED2g&amp;url=http://humandiagram.info/learning-mitosis-cell-division-diagram/&amp;ei=Tb3HVcvIKcKM7AbSwo7QDQ&amp;psig=AFQjCNFQUOfxXU66YeLA9K3VqLxI22GTgw&amp;ust=143923988205196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rs/url?sa=i&amp;rct=j&amp;q=&amp;esrc=s&amp;source=images&amp;cd=&amp;cad=rja&amp;uact=8&amp;ved=0CAcQjRxqFQoTCKKv_93inMcCFXM52wodmcYCag&amp;url=http://www.bionet-skola.com/w/Spermatogeneza&amp;ei=2a7HVeLeJPPy7AaZjYvQBg&amp;bvm=bv.99804247,d.bGQ&amp;psig=AFQjCNGPP42edfEHM8aib5SKSPdvVqF1CA&amp;ust=1439236020700118" TargetMode="Externa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google.rs/url?sa=i&amp;rct=j&amp;q=&amp;esrc=s&amp;source=images&amp;cd=&amp;cad=rja&amp;uact=8&amp;ved=0CAcQjRxqFQoTCLy0t8rlnMcCFaIG2wodEZYPJg&amp;url=http://www.biologija.rs/mejoza.html&amp;ei=1bHHVfz1NaKN7AaRrL6wAg&amp;bvm=bv.99804247,d.bGQ&amp;psig=AFQjCNGPP42edfEHM8aib5SKSPdvVqF1CA&amp;ust=1439236020700118" TargetMode="External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s/url?sa=i&amp;rct=j&amp;q=&amp;esrc=s&amp;source=images&amp;cd=&amp;cad=rja&amp;uact=8&amp;ved=0CAcQjRxqFQoTCOe507vmnMcCFcya2wodbJIEIQ&amp;url=http://www.biologija.rs/reproduktivni_sistem.html&amp;ei=w7LHVafME8y17gbspJKIAg&amp;bvm=bv.99804247,d.bGQ&amp;psig=AFQjCNGPP42edfEHM8aib5SKSPdvVqF1CA&amp;ust=1439236020700118" TargetMode="Externa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rs/url?sa=i&amp;rct=j&amp;q=&amp;esrc=s&amp;source=images&amp;cd=&amp;cad=rja&amp;uact=8&amp;ved=0ahUKEwjS9oa5383MAhWCAxoKHbueDf4QjRwIBw&amp;url=https://en.wikipedia.org/wiki/Cell_cycle&amp;psig=AFQjCNHfZOdUtMjRNl2-ASbLLCkXZHXEgg&amp;ust=1462909158071403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rs/url?sa=i&amp;rct=j&amp;q=&amp;esrc=s&amp;source=images&amp;cd=&amp;cad=rja&amp;uact=8&amp;ved=0ahUKEwjTgLu24M3MAhWEXRoKHUg9B70QjRwIBw&amp;url=http://www.utellstory.com/viewstory/view/2929534cdd74daaddb08a8eff56ba1d0&amp;psig=AFQjCNGsskxOdHLRR2ZHJaCPj8UFUWVYZQ&amp;ust=1462909387647264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="" xmlns:a16="http://schemas.microsoft.com/office/drawing/2014/main" id="{BFA75428-76CE-452B-AD92-FB55514F55D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1916113"/>
            <a:ext cx="7854950" cy="3097212"/>
          </a:xfrm>
        </p:spPr>
        <p:txBody>
          <a:bodyPr/>
          <a:lstStyle/>
          <a:p>
            <a:pPr marR="0" algn="ctr" eaLnBrk="1" hangingPunct="1"/>
            <a:r>
              <a:rPr lang="sr-Cyrl-CS" altLang="en-US" sz="5300">
                <a:latin typeface="Arial" panose="020B0604020202020204" pitchFamily="34" charset="0"/>
              </a:rPr>
              <a:t>ЋЕЛИЈСКА ДЕОБА</a:t>
            </a:r>
            <a:endParaRPr lang="en-US" altLang="en-US" sz="5300">
              <a:latin typeface="Arial" panose="020B0604020202020204" pitchFamily="34" charset="0"/>
            </a:endParaRPr>
          </a:p>
          <a:p>
            <a:pPr marR="0" algn="ctr" eaLnBrk="1" hangingPunct="1"/>
            <a:endParaRPr lang="en-US" altLang="en-US"/>
          </a:p>
          <a:p>
            <a:pPr marR="0" algn="ctr" eaLnBrk="1" hangingPunct="1"/>
            <a:r>
              <a:rPr lang="en-US" altLang="en-US"/>
              <a:t>МИТОЗА</a:t>
            </a:r>
            <a:r>
              <a:rPr lang="sr-Cyrl-CS" altLang="en-US">
                <a:latin typeface="Arial" panose="020B0604020202020204" pitchFamily="34" charset="0"/>
              </a:rPr>
              <a:t> </a:t>
            </a:r>
            <a:r>
              <a:rPr lang="en-US" altLang="en-US"/>
              <a:t>-</a:t>
            </a:r>
            <a:r>
              <a:rPr lang="sr-Cyrl-CS" altLang="en-US">
                <a:latin typeface="Arial" panose="020B0604020202020204" pitchFamily="34" charset="0"/>
              </a:rPr>
              <a:t> </a:t>
            </a:r>
            <a:r>
              <a:rPr lang="en-US" altLang="en-US"/>
              <a:t>деоба телесних ћелија</a:t>
            </a:r>
          </a:p>
          <a:p>
            <a:pPr marR="0" algn="ctr" eaLnBrk="1" hangingPunct="1"/>
            <a:r>
              <a:rPr lang="en-US" altLang="en-US"/>
              <a:t>МЕЈОЗА</a:t>
            </a:r>
            <a:r>
              <a:rPr lang="sr-Cyrl-CS" altLang="en-US">
                <a:latin typeface="Arial" panose="020B0604020202020204" pitchFamily="34" charset="0"/>
              </a:rPr>
              <a:t> </a:t>
            </a:r>
            <a:r>
              <a:rPr lang="en-US" altLang="en-US"/>
              <a:t>-</a:t>
            </a:r>
            <a:r>
              <a:rPr lang="sr-Cyrl-CS" altLang="en-US">
                <a:latin typeface="Arial" panose="020B0604020202020204" pitchFamily="34" charset="0"/>
              </a:rPr>
              <a:t> </a:t>
            </a:r>
            <a:r>
              <a:rPr lang="en-US" altLang="en-US"/>
              <a:t>деоба полних ћелија</a:t>
            </a:r>
          </a:p>
        </p:txBody>
      </p:sp>
    </p:spTree>
  </p:cSld>
  <p:clrMapOvr>
    <a:masterClrMapping/>
  </p:clrMapOvr>
  <p:transition advTm="1369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otanika.biologija.org/zeleni-skrat/slike/slike_drobnogled/Mitoza/mitoza_allium.jpg">
            <a:hlinkClick r:id="rId2"/>
            <a:extLst>
              <a:ext uri="{FF2B5EF4-FFF2-40B4-BE49-F238E27FC236}">
                <a16:creationId xmlns="" xmlns:a16="http://schemas.microsoft.com/office/drawing/2014/main" id="{C61059F1-FBB0-4E56-81D6-9C682DA55E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268413"/>
            <a:ext cx="609758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4" descr="http://nzetc.victoria.ac.nz/etexts/Bio13Tuat01/Bio13Tuat01_049a.jpg">
            <a:hlinkClick r:id="rId4"/>
            <a:extLst>
              <a:ext uri="{FF2B5EF4-FFF2-40B4-BE49-F238E27FC236}">
                <a16:creationId xmlns="" xmlns:a16="http://schemas.microsoft.com/office/drawing/2014/main" id="{3BC5C3C3-6E0D-4D62-AD6C-F2731E9E5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63" y="3114675"/>
            <a:ext cx="32004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84DF09B-1D54-453C-AB14-FD622A10FE4E}"/>
              </a:ext>
            </a:extLst>
          </p:cNvPr>
          <p:cNvSpPr/>
          <p:nvPr/>
        </p:nvSpPr>
        <p:spPr>
          <a:xfrm>
            <a:off x="2363788" y="615950"/>
            <a:ext cx="4465637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/>
              <a:t>Митоза у биљној ћелији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219B67A-5879-40E7-B91C-05198B96B648}"/>
              </a:ext>
            </a:extLst>
          </p:cNvPr>
          <p:cNvSpPr/>
          <p:nvPr/>
        </p:nvSpPr>
        <p:spPr>
          <a:xfrm>
            <a:off x="900113" y="4149725"/>
            <a:ext cx="1655762" cy="836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/>
              <a:t>Митоза у животињској ћелији</a:t>
            </a:r>
            <a:endParaRPr lang="en-US" dirty="0"/>
          </a:p>
        </p:txBody>
      </p:sp>
    </p:spTree>
  </p:cSld>
  <p:clrMapOvr>
    <a:masterClrMapping/>
  </p:clrMapOvr>
  <p:transition advTm="10823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="" xmlns:a16="http://schemas.microsoft.com/office/drawing/2014/main" id="{ADAE9C36-AD28-403D-8A8E-280939031214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250825" y="476250"/>
            <a:ext cx="8507413" cy="1143000"/>
          </a:xfrm>
        </p:spPr>
        <p:txBody>
          <a:bodyPr/>
          <a:lstStyle/>
          <a:p>
            <a:pPr eaLnBrk="1" hangingPunct="1"/>
            <a:r>
              <a:rPr lang="sr-Cyrl-CS" altLang="en-US" sz="3200">
                <a:solidFill>
                  <a:schemeClr val="tx1"/>
                </a:solidFill>
                <a:latin typeface="TimesRoman" pitchFamily="2" charset="0"/>
              </a:rPr>
              <a:t>Разлике између митозе биљне и анималне ћелије</a:t>
            </a:r>
            <a:endParaRPr lang="en-US" altLang="en-US" sz="3200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="" xmlns:a16="http://schemas.microsoft.com/office/drawing/2014/main" id="{CBB02226-0089-4A6F-B253-4C510DB20000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395288" y="2276475"/>
            <a:ext cx="8353425" cy="4114800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Roman" pitchFamily="2" charset="0"/>
            </a:endParaRPr>
          </a:p>
          <a:p>
            <a:pPr eaLnBrk="1" hangingPunct="1">
              <a:defRPr/>
            </a:pPr>
            <a:r>
              <a:rPr lang="sr-Cyrl-CS" altLang="en-US" sz="2000" dirty="0">
                <a:latin typeface="TimesRoman" pitchFamily="2" charset="0"/>
              </a:rPr>
              <a:t>Животињске ћелије имају  центриоле,  а биљне немају.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r-Cyrl-CS" altLang="en-US" sz="2000" dirty="0">
              <a:latin typeface="TimesRoman" pitchFamily="2" charset="0"/>
            </a:endParaRPr>
          </a:p>
          <a:p>
            <a:pPr eaLnBrk="1" hangingPunct="1">
              <a:defRPr/>
            </a:pPr>
            <a:r>
              <a:rPr lang="sr-Cyrl-CS" altLang="en-US" sz="2000" dirty="0">
                <a:latin typeface="TimesRoman" pitchFamily="2" charset="0"/>
              </a:rPr>
              <a:t>Код биљних ћелија деобна бразда иде од средине и шири се ка крајевима ћелије., док код  анималних ћелија деобна бразда иде од крајева ка средини  ћелије</a:t>
            </a:r>
            <a:r>
              <a:rPr lang="sr-Cyrl-CS" altLang="en-US" sz="2400" dirty="0">
                <a:latin typeface="TimesRoman" pitchFamily="2" charset="0"/>
              </a:rPr>
              <a:t>.</a:t>
            </a:r>
            <a:endParaRPr lang="en-US" altLang="en-US" sz="2400" dirty="0">
              <a:latin typeface="TimesRoman" pitchFamily="2" charset="0"/>
            </a:endParaRPr>
          </a:p>
        </p:txBody>
      </p:sp>
    </p:spTree>
  </p:cSld>
  <p:clrMapOvr>
    <a:masterClrMapping/>
  </p:clrMapOvr>
  <p:transition advTm="2638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="" xmlns:a16="http://schemas.microsoft.com/office/drawing/2014/main" id="{372F35FE-D9DC-4FCB-B912-A9A73A45AEE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Latn-CS" dirty="0">
                <a:solidFill>
                  <a:schemeClr val="bg1"/>
                </a:solidFill>
              </a:rPr>
              <a:t>Мејоза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="" xmlns:a16="http://schemas.microsoft.com/office/drawing/2014/main" id="{C575CCCB-FA60-417F-A0CD-BF4CB2E32FC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1188" y="3228975"/>
            <a:ext cx="8208962" cy="1752600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en-US" altLang="en-US" sz="24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Деоба којом се образују полне ћелије назива се мејоза. При томе се једна диплоидна ћелија два пута дели и настају четири хаплоидне ћелије. </a:t>
            </a:r>
          </a:p>
          <a:p>
            <a:pPr marR="0" algn="l" eaLnBrk="1" hangingPunct="1">
              <a:lnSpc>
                <a:spcPct val="80000"/>
              </a:lnSpc>
            </a:pPr>
            <a:endParaRPr lang="en-US" altLang="en-US" sz="2000">
              <a:solidFill>
                <a:schemeClr val="bg1"/>
              </a:solidFill>
            </a:endParaRPr>
          </a:p>
          <a:p>
            <a:pPr marR="0" algn="l" eaLnBrk="1" hangingPunct="1">
              <a:lnSpc>
                <a:spcPct val="80000"/>
              </a:lnSpc>
            </a:pPr>
            <a:r>
              <a:rPr lang="sr-Latn-CS" altLang="en-US" sz="2000">
                <a:solidFill>
                  <a:schemeClr val="bg1"/>
                </a:solidFill>
              </a:rPr>
              <a:t>Дели се на  Мејозу I</a:t>
            </a:r>
            <a:r>
              <a:rPr lang="sr-Latn-CS" altLang="en-US" sz="2000" b="1">
                <a:solidFill>
                  <a:schemeClr val="bg1"/>
                </a:solidFill>
              </a:rPr>
              <a:t> и II</a:t>
            </a:r>
            <a:r>
              <a:rPr lang="sr-Latn-CS" altLang="en-US" sz="2000">
                <a:solidFill>
                  <a:schemeClr val="bg1"/>
                </a:solidFill>
              </a:rPr>
              <a:t>. </a:t>
            </a:r>
            <a:endParaRPr lang="en-US" alt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293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="" xmlns:a16="http://schemas.microsoft.com/office/drawing/2014/main" id="{E76DE6DE-4FFE-4E5C-A5C0-C2F3DFF737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/>
          <a:lstStyle/>
          <a:p>
            <a:pPr eaLnBrk="1" hangingPunct="1"/>
            <a:r>
              <a:rPr lang="sr-Latn-CS" altLang="en-US" b="1">
                <a:solidFill>
                  <a:schemeClr val="tx1"/>
                </a:solidFill>
              </a:rPr>
              <a:t>Мејоза</a:t>
            </a:r>
            <a:r>
              <a:rPr lang="sr-Latn-CS" altLang="en-US" b="1">
                <a:solidFill>
                  <a:srgbClr val="FFFF66"/>
                </a:solidFill>
              </a:rPr>
              <a:t> </a:t>
            </a:r>
            <a:r>
              <a:rPr lang="sr-Latn-CS" altLang="en-US" b="1">
                <a:solidFill>
                  <a:schemeClr val="tx1"/>
                </a:solidFill>
              </a:rPr>
              <a:t>I-редукциона део</a:t>
            </a:r>
            <a:r>
              <a:rPr lang="sr-Cyrl-CS" altLang="en-US" b="1">
                <a:solidFill>
                  <a:schemeClr val="tx1"/>
                </a:solidFill>
              </a:rPr>
              <a:t>ба</a:t>
            </a:r>
            <a:endParaRPr lang="en-US" altLang="en-US" b="1">
              <a:solidFill>
                <a:schemeClr val="tx1"/>
              </a:solidFill>
            </a:endParaRPr>
          </a:p>
        </p:txBody>
      </p:sp>
      <p:sp>
        <p:nvSpPr>
          <p:cNvPr id="32771" name="Rectangle 3">
            <a:extLst>
              <a:ext uri="{FF2B5EF4-FFF2-40B4-BE49-F238E27FC236}">
                <a16:creationId xmlns="" xmlns:a16="http://schemas.microsoft.com/office/drawing/2014/main" id="{C94F4698-67C0-4C62-BF82-741CD9275C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en-US"/>
              <a:t>Претходи јо</a:t>
            </a:r>
            <a:r>
              <a:rPr lang="en-US" altLang="en-US"/>
              <a:t>j </a:t>
            </a:r>
            <a:r>
              <a:rPr lang="sr-Latn-CS" altLang="en-US"/>
              <a:t>интензивна интерфаза. 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en-US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en-US" altLang="en-US"/>
              <a:t>Мејоза </a:t>
            </a:r>
            <a:r>
              <a:rPr lang="sr-Latn-CS" altLang="en-US"/>
              <a:t>I</a:t>
            </a:r>
            <a:r>
              <a:rPr lang="en-US" altLang="en-US"/>
              <a:t> се д</a:t>
            </a:r>
            <a:r>
              <a:rPr lang="sr-Latn-CS" altLang="en-US"/>
              <a:t>ели  на: </a:t>
            </a:r>
            <a:endParaRPr lang="en-US" altLang="en-US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/>
              <a:t>Профазу I (лептотен, зиготен, пахитен, диплотен, дијакинезис)</a:t>
            </a:r>
            <a:endParaRPr lang="en-US" altLang="en-US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/>
              <a:t>Метафазу I</a:t>
            </a:r>
            <a:endParaRPr lang="en-US" altLang="en-US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/>
              <a:t>Анафазу I</a:t>
            </a:r>
            <a:endParaRPr lang="en-US" altLang="en-US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/>
              <a:t>Телофазу I</a:t>
            </a:r>
            <a:endParaRPr lang="en-US" altLang="en-US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  <p:transition advTm="2789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B5D678B-97E8-4678-AFA5-9C64ADC4FDED}"/>
              </a:ext>
            </a:extLst>
          </p:cNvPr>
          <p:cNvSpPr/>
          <p:nvPr/>
        </p:nvSpPr>
        <p:spPr>
          <a:xfrm>
            <a:off x="2185988" y="1190625"/>
            <a:ext cx="3995737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/>
              <a:t>Пр</a:t>
            </a:r>
            <a:r>
              <a:rPr lang="en-US" dirty="0"/>
              <a:t>o</a:t>
            </a:r>
            <a:r>
              <a:rPr lang="sr-Cyrl-RS" dirty="0"/>
              <a:t>фаза прве мејотичке деобе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9FA5C00-4FBB-4062-B658-61EB5FCD4FF1}"/>
              </a:ext>
            </a:extLst>
          </p:cNvPr>
          <p:cNvSpPr/>
          <p:nvPr/>
        </p:nvSpPr>
        <p:spPr>
          <a:xfrm>
            <a:off x="2185988" y="2708275"/>
            <a:ext cx="1152525" cy="144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интерфа</a:t>
            </a:r>
            <a:r>
              <a:rPr lang="sr-Cyrl-RS" sz="1200" dirty="0"/>
              <a:t>за</a:t>
            </a:r>
            <a:endParaRPr lang="en-US" sz="120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A8755A3-F77F-4882-A544-7210542E3D5E}"/>
              </a:ext>
            </a:extLst>
          </p:cNvPr>
          <p:cNvSpPr/>
          <p:nvPr/>
        </p:nvSpPr>
        <p:spPr>
          <a:xfrm>
            <a:off x="1916113" y="4005263"/>
            <a:ext cx="1295400" cy="14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Профаза прва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61ACDD7-4B84-4FF5-9C25-8193180152A4}"/>
              </a:ext>
            </a:extLst>
          </p:cNvPr>
          <p:cNvSpPr/>
          <p:nvPr/>
        </p:nvSpPr>
        <p:spPr>
          <a:xfrm>
            <a:off x="2411413" y="5191125"/>
            <a:ext cx="1296987" cy="144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Телофаза прва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8" name="Picture 6" descr="https://encrypted-tbn1.gstatic.com/images?q=tbn:ANd9GcQvbUMzVWAc5ZJv_srNeKN162fMqdIZGoQchK3xR-vcJoT3RiHf">
            <a:hlinkClick r:id="rId2"/>
            <a:extLst>
              <a:ext uri="{FF2B5EF4-FFF2-40B4-BE49-F238E27FC236}">
                <a16:creationId xmlns="" xmlns:a16="http://schemas.microsoft.com/office/drawing/2014/main" id="{5A57AFB0-CD72-4FC7-81F9-ED727BC5B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160588"/>
            <a:ext cx="5616575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AutoShape 13" descr="http://1.bp.blogspot.com/-1er0-4JsybU/Vjp6oPMqhGI/AAAAAAAABK4/9XHsZCNpjnQ/s1600/mayoz%2B1.png">
            <a:hlinkClick r:id="rId4"/>
            <a:extLst>
              <a:ext uri="{FF2B5EF4-FFF2-40B4-BE49-F238E27FC236}">
                <a16:creationId xmlns="" xmlns:a16="http://schemas.microsoft.com/office/drawing/2014/main" id="{F05BF8DB-F9EB-4CD6-9561-1C79B7DCD7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960438"/>
            <a:ext cx="5010150" cy="200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  <p:transition advTm="13013"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="" xmlns:a16="http://schemas.microsoft.com/office/drawing/2014/main" id="{0C312EE2-9990-4570-8479-9175C8870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Прва мејотичка  деоба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="" xmlns:a16="http://schemas.microsoft.com/office/drawing/2014/main" id="{664734FF-2350-40FF-973E-7B22F58A3BD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4820" name="Text Placeholder 3">
            <a:extLst>
              <a:ext uri="{FF2B5EF4-FFF2-40B4-BE49-F238E27FC236}">
                <a16:creationId xmlns="" xmlns:a16="http://schemas.microsoft.com/office/drawing/2014/main" id="{8DDB9586-9721-4CCF-9799-12CBC836BCA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34821" name="Picture 15" descr="http://1.bp.blogspot.com/-1er0-4JsybU/Vjp6oPMqhGI/AAAAAAAABK4/9XHsZCNpjnQ/s1600/mayoz%2B1.png">
            <a:hlinkClick r:id="rId2"/>
            <a:extLst>
              <a:ext uri="{FF2B5EF4-FFF2-40B4-BE49-F238E27FC236}">
                <a16:creationId xmlns="" xmlns:a16="http://schemas.microsoft.com/office/drawing/2014/main" id="{8DFB7E6A-E63D-4973-B6BD-4637610359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8135938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023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4">
            <a:extLst>
              <a:ext uri="{FF2B5EF4-FFF2-40B4-BE49-F238E27FC236}">
                <a16:creationId xmlns="" xmlns:a16="http://schemas.microsoft.com/office/drawing/2014/main" id="{0C4FE2B2-9DE6-4EBE-9A69-A890C0ECA2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en-US"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Мејоза II-eквациона деоба, мејотичка митоза</a:t>
            </a:r>
            <a:endParaRPr lang="en-US" altLang="en-US" sz="36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3" name="Picture 7" descr="http://cmapspublic3.ihmc.us/servlet/SBReadResourceServlet?rid=1176137507390_1750871700_13092">
            <a:hlinkClick r:id="rId2"/>
            <a:extLst>
              <a:ext uri="{FF2B5EF4-FFF2-40B4-BE49-F238E27FC236}">
                <a16:creationId xmlns="" xmlns:a16="http://schemas.microsoft.com/office/drawing/2014/main" id="{BA17EEAA-9D75-4C97-9E15-8EA89033C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3238"/>
            <a:ext cx="80645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7680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4">
            <a:extLst>
              <a:ext uri="{FF2B5EF4-FFF2-40B4-BE49-F238E27FC236}">
                <a16:creationId xmlns="" xmlns:a16="http://schemas.microsoft.com/office/drawing/2014/main" id="{BC23B164-FEB3-4E2C-A099-8C156617E5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6624637" cy="695325"/>
          </a:xfrm>
        </p:spPr>
        <p:txBody>
          <a:bodyPr/>
          <a:lstStyle/>
          <a:p>
            <a:pPr algn="ctr" eaLnBrk="1" hangingPunct="1"/>
            <a:r>
              <a:rPr lang="en-US" altLang="en-US"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Мејоза </a:t>
            </a:r>
            <a:r>
              <a:rPr lang="sr-Cyrl-CS" altLang="en-US"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altLang="en-US"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Митоза</a:t>
            </a:r>
          </a:p>
        </p:txBody>
      </p:sp>
      <p:pic>
        <p:nvPicPr>
          <p:cNvPr id="36867" name="Picture 2" descr="http://humandiagram.info/wp-content/uploads/Meiosis-and-Mitosis-Cell-Division-Diagram.jpeg">
            <a:hlinkClick r:id="rId3"/>
            <a:extLst>
              <a:ext uri="{FF2B5EF4-FFF2-40B4-BE49-F238E27FC236}">
                <a16:creationId xmlns="" xmlns:a16="http://schemas.microsoft.com/office/drawing/2014/main" id="{DDE3BA65-7162-449D-8511-D7E19D686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557338"/>
            <a:ext cx="6769100" cy="475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20FF68C-B163-417D-803E-58E2518BF57B}"/>
              </a:ext>
            </a:extLst>
          </p:cNvPr>
          <p:cNvSpPr/>
          <p:nvPr/>
        </p:nvSpPr>
        <p:spPr>
          <a:xfrm>
            <a:off x="1258888" y="5949950"/>
            <a:ext cx="2592387" cy="358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Ћерке ћелије су генетички различите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7B88B30-5E73-4F9A-9B9F-AA7CF57C0528}"/>
              </a:ext>
            </a:extLst>
          </p:cNvPr>
          <p:cNvSpPr/>
          <p:nvPr/>
        </p:nvSpPr>
        <p:spPr>
          <a:xfrm flipH="1">
            <a:off x="4356100" y="5921375"/>
            <a:ext cx="2800350" cy="360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Ћерке ћелије су генетички идентичне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34770"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76685C-3FD4-4514-B20C-2F1A336E9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 algn="l"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37891" name="Subtitle 2">
            <a:extLst>
              <a:ext uri="{FF2B5EF4-FFF2-40B4-BE49-F238E27FC236}">
                <a16:creationId xmlns="" xmlns:a16="http://schemas.microsoft.com/office/drawing/2014/main" id="{3094ABC5-2196-4433-8AFC-31FBAA93AF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/>
            <a:r>
              <a:rPr lang="en-US" alt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>Гаметогенеза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881"/>
    </mc:Choice>
    <mc:Fallback>
      <p:transition spd="slow" advTm="788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="" xmlns:a16="http://schemas.microsoft.com/office/drawing/2014/main" id="{8F16138A-4A58-48BC-901C-129430B47A2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95288" y="549275"/>
            <a:ext cx="8229600" cy="866775"/>
          </a:xfrm>
        </p:spPr>
        <p:txBody>
          <a:bodyPr/>
          <a:lstStyle/>
          <a:p>
            <a:pPr algn="ctr" eaLnBrk="1" hangingPunct="1"/>
            <a:r>
              <a:rPr lang="sr-Cyrl-CS" altLang="en-US" sz="3200" b="1">
                <a:solidFill>
                  <a:schemeClr val="tx1"/>
                </a:solidFill>
                <a:latin typeface="Times New Roman" panose="02020603050405020304" pitchFamily="18" charset="0"/>
              </a:rPr>
              <a:t>ГАМЕТОГЕНЕЗА</a:t>
            </a:r>
            <a:endParaRPr lang="en-US" altLang="en-US" sz="3200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8915" name="Rectangle 3">
            <a:extLst>
              <a:ext uri="{FF2B5EF4-FFF2-40B4-BE49-F238E27FC236}">
                <a16:creationId xmlns="" xmlns:a16="http://schemas.microsoft.com/office/drawing/2014/main" id="{A61C43FB-C36A-4077-A691-9773CFB6F081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sz="2800">
                <a:latin typeface="Times New Roman" panose="02020603050405020304" pitchFamily="18" charset="0"/>
              </a:rPr>
              <a:t>Процес настанка високо диференцираних полних ћелија (гамета) у полним жлездама (гонадама) од недиференцираних герминативних ћелија. </a:t>
            </a:r>
            <a:br>
              <a:rPr lang="sr-Cyrl-CS" altLang="en-US" sz="2800">
                <a:latin typeface="Times New Roman" panose="02020603050405020304" pitchFamily="18" charset="0"/>
              </a:rPr>
            </a:br>
            <a:endParaRPr lang="sr-Cyrl-CS" altLang="en-US" sz="2800">
              <a:latin typeface="Times New Roman" panose="02020603050405020304" pitchFamily="18" charset="0"/>
            </a:endParaRPr>
          </a:p>
          <a:p>
            <a:pPr eaLnBrk="1" hangingPunct="1"/>
            <a:r>
              <a:rPr lang="sr-Cyrl-CS" altLang="en-US" sz="2800">
                <a:latin typeface="Times New Roman" panose="02020603050405020304" pitchFamily="18" charset="0"/>
              </a:rPr>
              <a:t>Гамети сазревају мејозом, када се диплоидни број хромозома (у герминативним ћелијама) редукује на хаплоидни број у гаметима.</a:t>
            </a:r>
            <a:endParaRPr lang="en-US" altLang="en-US" sz="2800">
              <a:latin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advTm="2466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2D29CC56-F924-4328-ADB8-86C922EF56D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549275"/>
            <a:ext cx="8385175" cy="1071563"/>
          </a:xfrm>
        </p:spPr>
        <p:txBody>
          <a:bodyPr anchorCtr="1"/>
          <a:lstStyle/>
          <a:p>
            <a:pPr eaLnBrk="1" hangingPunct="1"/>
            <a:r>
              <a:rPr lang="sr-Latn-CS" altLang="en-US" b="1">
                <a:solidFill>
                  <a:schemeClr val="tx1"/>
                </a:solidFill>
              </a:rPr>
              <a:t>Митоза</a:t>
            </a:r>
            <a:endParaRPr lang="en-US" altLang="en-US" b="1">
              <a:solidFill>
                <a:schemeClr val="tx1"/>
              </a:solidFill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="" xmlns:a16="http://schemas.microsoft.com/office/drawing/2014/main" id="{505AF54B-7733-4FAC-ADE1-A22DDDF560F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844675"/>
            <a:ext cx="8007350" cy="41910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en-US" sz="2800"/>
              <a:t>Улога митозе</a:t>
            </a:r>
            <a:r>
              <a:rPr lang="sr-Cyrl-CS" altLang="en-US" sz="2800"/>
              <a:t>:</a:t>
            </a:r>
            <a:endParaRPr lang="en-US" altLang="en-US" sz="2800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 sz="2800"/>
              <a:t>Деле се телесне ћелије вишећел. организама</a:t>
            </a:r>
            <a:endParaRPr lang="en-US" altLang="en-US" sz="2800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 sz="2800"/>
              <a:t>Зарастају ране</a:t>
            </a:r>
            <a:endParaRPr lang="en-US" altLang="en-US" sz="2800"/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sr-Latn-CS" altLang="en-US" sz="2800"/>
              <a:t>Регенеришу се ткива</a:t>
            </a:r>
            <a:endParaRPr lang="en-US" altLang="en-US" sz="2800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endParaRPr lang="sr-Cyrl-CS" altLang="en-US" sz="2800"/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sr-Latn-CS" altLang="en-US" sz="2800"/>
              <a:t>Обухвата деобу једра-</a:t>
            </a:r>
            <a:r>
              <a:rPr lang="sr-Latn-CS" altLang="en-US" sz="2800" b="1" i="1">
                <a:solidFill>
                  <a:srgbClr val="FF0000"/>
                </a:solidFill>
              </a:rPr>
              <a:t>кариокинезу</a:t>
            </a:r>
            <a:r>
              <a:rPr lang="sr-Latn-CS" altLang="en-US" sz="2800"/>
              <a:t> и деобу цитоплазме-</a:t>
            </a:r>
            <a:r>
              <a:rPr lang="sr-Latn-CS" altLang="en-US" sz="2800" b="1" i="1">
                <a:solidFill>
                  <a:srgbClr val="FF0000"/>
                </a:solidFill>
              </a:rPr>
              <a:t>цитокинезу</a:t>
            </a:r>
            <a:r>
              <a:rPr lang="en-US" altLang="en-US" sz="2800"/>
              <a:t> </a:t>
            </a:r>
          </a:p>
        </p:txBody>
      </p:sp>
    </p:spTree>
  </p:cSld>
  <p:clrMapOvr>
    <a:masterClrMapping/>
  </p:clrMapOvr>
  <p:transition advTm="2836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="" xmlns:a16="http://schemas.microsoft.com/office/drawing/2014/main" id="{552D0D57-F08A-4877-A837-75EEC1B1D71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838200" y="304800"/>
            <a:ext cx="8153400" cy="1431925"/>
          </a:xfrm>
        </p:spPr>
        <p:txBody>
          <a:bodyPr/>
          <a:lstStyle/>
          <a:p>
            <a:pPr eaLnBrk="1" hangingPunct="1"/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</a:rPr>
              <a:t>Гаметогенеза се састоји из три фазе:</a:t>
            </a:r>
            <a:endParaRPr lang="en-US" altLang="en-US" sz="3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="" xmlns:a16="http://schemas.microsoft.com/office/drawing/2014/main" id="{5EF646D9-6662-45EB-B130-9C0D1DBF146A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468313" y="2133600"/>
            <a:ext cx="8064500" cy="3962400"/>
          </a:xfrm>
        </p:spPr>
        <p:txBody>
          <a:bodyPr/>
          <a:lstStyle/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Фаза размножавања </a:t>
            </a:r>
            <a:r>
              <a:rPr lang="sr-Cyrl-CS" altLang="en-US" sz="2400">
                <a:latin typeface="Times New Roman" panose="02020603050405020304" pitchFamily="18" charset="0"/>
              </a:rPr>
              <a:t>- митотичком деобом примордијалних герминативних ћелија (2</a:t>
            </a:r>
            <a:r>
              <a:rPr lang="en-US" altLang="en-US" sz="2400">
                <a:latin typeface="Times New Roman" panose="02020603050405020304" pitchFamily="18" charset="0"/>
              </a:rPr>
              <a:t>n</a:t>
            </a:r>
            <a:r>
              <a:rPr lang="sr-Cyrl-CS" altLang="en-US" sz="2400">
                <a:latin typeface="Times New Roman" panose="02020603050405020304" pitchFamily="18" charset="0"/>
              </a:rPr>
              <a:t>) настају  гоније (2</a:t>
            </a:r>
            <a:r>
              <a:rPr lang="en-US" altLang="en-US" sz="2400">
                <a:latin typeface="Times New Roman" panose="02020603050405020304" pitchFamily="18" charset="0"/>
              </a:rPr>
              <a:t>n</a:t>
            </a:r>
            <a:r>
              <a:rPr lang="sr-Cyrl-CS" altLang="en-US" sz="2400">
                <a:latin typeface="Times New Roman" panose="02020603050405020304" pitchFamily="18" charset="0"/>
              </a:rPr>
              <a:t>)</a:t>
            </a: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altLang="en-US" sz="2400">
              <a:latin typeface="Times New Roman" panose="02020603050405020304" pitchFamily="18" charset="0"/>
            </a:endParaRP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Фаза раста </a:t>
            </a:r>
            <a:r>
              <a:rPr lang="sr-Cyrl-CS" altLang="en-US" sz="2400">
                <a:latin typeface="Times New Roman" panose="02020603050405020304" pitchFamily="18" charset="0"/>
              </a:rPr>
              <a:t>-  гоније расту и диференцирају се у примарне ооците/сперматоците (2</a:t>
            </a:r>
            <a:r>
              <a:rPr lang="en-US" altLang="en-US" sz="2400">
                <a:latin typeface="Times New Roman" panose="02020603050405020304" pitchFamily="18" charset="0"/>
              </a:rPr>
              <a:t>n</a:t>
            </a:r>
            <a:r>
              <a:rPr lang="sr-Cyrl-CS" altLang="en-US" sz="2400">
                <a:latin typeface="Times New Roman" panose="02020603050405020304" pitchFamily="18" charset="0"/>
              </a:rPr>
              <a:t>)</a:t>
            </a: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altLang="en-US" sz="2400">
              <a:latin typeface="Times New Roman" panose="02020603050405020304" pitchFamily="18" charset="0"/>
            </a:endParaRPr>
          </a:p>
          <a:p>
            <a:pPr marL="619125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r>
              <a:rPr lang="sr-Cyrl-CS" altLang="en-US" sz="2400">
                <a:solidFill>
                  <a:srgbClr val="FF0000"/>
                </a:solidFill>
                <a:latin typeface="Times New Roman" panose="02020603050405020304" pitchFamily="18" charset="0"/>
              </a:rPr>
              <a:t>Фаза сазревања </a:t>
            </a:r>
            <a:r>
              <a:rPr lang="sr-Cyrl-CS" altLang="en-US" sz="2400">
                <a:latin typeface="Times New Roman" panose="02020603050405020304" pitchFamily="18" charset="0"/>
              </a:rPr>
              <a:t>–  мејотичка деоба ћелија (када од једне мајке ћелије (2</a:t>
            </a:r>
            <a:r>
              <a:rPr lang="en-US" altLang="en-US" sz="2400">
                <a:latin typeface="Times New Roman" panose="02020603050405020304" pitchFamily="18" charset="0"/>
              </a:rPr>
              <a:t>n) настају четири ћерке ћелије са  n</a:t>
            </a:r>
            <a:r>
              <a:rPr lang="sr-Cyrl-CS" altLang="en-US" sz="2400">
                <a:latin typeface="Times New Roman" panose="02020603050405020304" pitchFamily="18" charset="0"/>
              </a:rPr>
              <a:t> бројем хромозома).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advTm="6456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>
            <a:extLst>
              <a:ext uri="{FF2B5EF4-FFF2-40B4-BE49-F238E27FC236}">
                <a16:creationId xmlns="" xmlns:a16="http://schemas.microsoft.com/office/drawing/2014/main" id="{DE73DD94-0BEA-41FF-820E-B72B430BACA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763713" y="188913"/>
            <a:ext cx="4464050" cy="1031875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chemeClr val="tx1"/>
                </a:solidFill>
                <a:latin typeface="Times New Roman" panose="02020603050405020304" pitchFamily="18" charset="0"/>
              </a:rPr>
              <a:t>СПЕРМАТОГЕНЕЗА</a:t>
            </a:r>
            <a:r>
              <a:rPr lang="en-US" altLang="en-US" sz="3200">
                <a:solidFill>
                  <a:srgbClr val="FFFF66"/>
                </a:solidFill>
                <a:latin typeface="Times New Roman" panose="02020603050405020304" pitchFamily="18" charset="0"/>
              </a:rPr>
              <a:t> </a:t>
            </a:r>
            <a:br>
              <a:rPr lang="en-US" altLang="en-US" sz="3200">
                <a:solidFill>
                  <a:srgbClr val="FFFF66"/>
                </a:solidFill>
                <a:latin typeface="Times New Roman" panose="02020603050405020304" pitchFamily="18" charset="0"/>
              </a:rPr>
            </a:br>
            <a:endParaRPr lang="en-US" altLang="en-US" sz="3200">
              <a:solidFill>
                <a:srgbClr val="FFFF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56325" name="Rectangle 5">
            <a:extLst>
              <a:ext uri="{FF2B5EF4-FFF2-40B4-BE49-F238E27FC236}">
                <a16:creationId xmlns="" xmlns:a16="http://schemas.microsoft.com/office/drawing/2014/main" id="{F6832F12-F3D3-4773-850C-759C43277F23}"/>
              </a:ext>
            </a:extLst>
          </p:cNvPr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395288" y="836613"/>
            <a:ext cx="3744912" cy="5040312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-Примордијалне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	герминативне ћелије	(2</a:t>
            </a:r>
            <a:r>
              <a:rPr lang="en-US" altLang="en-US" sz="2000" dirty="0">
                <a:latin typeface="Times New Roman" pitchFamily="18" charset="0"/>
              </a:rPr>
              <a:t>n</a:t>
            </a:r>
            <a:r>
              <a:rPr lang="sr-Cyrl-RS" altLang="en-US" sz="2000" dirty="0">
                <a:latin typeface="Times New Roman" pitchFamily="18" charset="0"/>
              </a:rPr>
              <a:t>)</a:t>
            </a: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-Сперматогоније пролиферишу митотски  (2</a:t>
            </a:r>
            <a:r>
              <a:rPr lang="en-US" altLang="en-US" sz="2000" dirty="0">
                <a:latin typeface="Times New Roman" pitchFamily="18" charset="0"/>
              </a:rPr>
              <a:t>n</a:t>
            </a:r>
            <a:r>
              <a:rPr lang="sr-Cyrl-RS" altLang="en-US" sz="2000" dirty="0">
                <a:latin typeface="Times New Roman" pitchFamily="18" charset="0"/>
              </a:rPr>
              <a:t>)</a:t>
            </a: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-Примарне сперматоците	 (2</a:t>
            </a:r>
            <a:r>
              <a:rPr lang="en-US" altLang="en-US" sz="2000" dirty="0">
                <a:latin typeface="Times New Roman" pitchFamily="18" charset="0"/>
              </a:rPr>
              <a:t>n</a:t>
            </a:r>
            <a:r>
              <a:rPr lang="sr-Cyrl-RS" altLang="en-US" sz="2000" dirty="0">
                <a:latin typeface="Times New Roman" pitchFamily="18" charset="0"/>
              </a:rPr>
              <a:t>)</a:t>
            </a: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-Секундарне сперматоците  (</a:t>
            </a:r>
            <a:r>
              <a:rPr lang="en-US" altLang="en-US" sz="2000" dirty="0">
                <a:latin typeface="Times New Roman" pitchFamily="18" charset="0"/>
              </a:rPr>
              <a:t>n</a:t>
            </a:r>
            <a:r>
              <a:rPr lang="sr-Cyrl-RS" altLang="en-US" sz="2000" dirty="0">
                <a:latin typeface="Times New Roman" pitchFamily="18" charset="0"/>
              </a:rPr>
              <a:t>)</a:t>
            </a: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-Сперматиде ( </a:t>
            </a:r>
            <a:r>
              <a:rPr lang="en-US" altLang="en-US" sz="2000" dirty="0">
                <a:latin typeface="Times New Roman" pitchFamily="18" charset="0"/>
              </a:rPr>
              <a:t>n)</a:t>
            </a: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 </a:t>
            </a:r>
            <a:r>
              <a:rPr lang="sr-Cyrl-CS" altLang="en-US" sz="2000" b="1" dirty="0">
                <a:solidFill>
                  <a:srgbClr val="FF0000"/>
                </a:solidFill>
                <a:latin typeface="Times New Roman" pitchFamily="18" charset="0"/>
              </a:rPr>
              <a:t>СПЕРМИОГЕНЕЗА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itchFamily="18" charset="0"/>
              </a:rPr>
              <a:t>-Зрели сперматозоиди ( </a:t>
            </a:r>
            <a:r>
              <a:rPr lang="en-US" altLang="en-US" sz="2000" dirty="0">
                <a:latin typeface="Times New Roman" pitchFamily="18" charset="0"/>
              </a:rPr>
              <a:t>n</a:t>
            </a:r>
            <a:r>
              <a:rPr lang="sr-Cyrl-RS" altLang="en-US" sz="2000" dirty="0">
                <a:latin typeface="Times New Roman" pitchFamily="18" charset="0"/>
              </a:rPr>
              <a:t>)</a:t>
            </a:r>
            <a:endParaRPr lang="sr-Cyrl-CS" altLang="en-US" sz="2000" dirty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sz="2800" b="1" dirty="0">
              <a:latin typeface="Times New Roman" pitchFamily="18" charset="0"/>
            </a:endParaRPr>
          </a:p>
        </p:txBody>
      </p:sp>
      <p:pic>
        <p:nvPicPr>
          <p:cNvPr id="40964" name="Picture 7" descr="http://www.bionet-skola.com/w/images/9/9f/Spermatogeneza1.jpg">
            <a:hlinkClick r:id="rId2"/>
            <a:extLst>
              <a:ext uri="{FF2B5EF4-FFF2-40B4-BE49-F238E27FC236}">
                <a16:creationId xmlns="" xmlns:a16="http://schemas.microsoft.com/office/drawing/2014/main" id="{F95DA849-E034-4B9A-9EE1-039C8DFDE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836613"/>
            <a:ext cx="4176712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5714"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="" xmlns:a16="http://schemas.microsoft.com/office/drawing/2014/main" id="{6AE65BE1-62BA-405E-8137-6B9A9D352F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58888" y="260350"/>
            <a:ext cx="6626225" cy="927100"/>
          </a:xfrm>
        </p:spPr>
        <p:txBody>
          <a:bodyPr/>
          <a:lstStyle/>
          <a:p>
            <a:pPr algn="ctr" eaLnBrk="1" hangingPunct="1"/>
            <a:r>
              <a:rPr lang="sr-Cyrl-CS" altLang="en-US"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ООГЕНЕЗА и фоликулогенеза</a:t>
            </a:r>
            <a:endParaRPr lang="en-US" altLang="en-US" sz="36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48" name="Rectangle 3">
            <a:extLst>
              <a:ext uri="{FF2B5EF4-FFF2-40B4-BE49-F238E27FC236}">
                <a16:creationId xmlns="" xmlns:a16="http://schemas.microsoft.com/office/drawing/2014/main" id="{D7E5E990-20E1-4E87-B67E-6ABC3115164A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1412875"/>
            <a:ext cx="4105275" cy="51847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-Примордијалне герминативне ћелије (2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Оогоније 2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-Примарна ооцита (2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 примарном фоликулу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Секундарна ооцита и прво поларно тело (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 секундарном фоликулу</a:t>
            </a: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ОВУЛАЦИЈА и мејоза 2</a:t>
            </a:r>
          </a:p>
          <a:p>
            <a:pPr eaLnBrk="1" hangingPunct="1"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Зрела јајна ћелија (оотида) и три полоците	(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988" name="Picture 8" descr="http://www.biologija.rs/oogeneza2.gif">
            <a:hlinkClick r:id="rId2"/>
            <a:extLst>
              <a:ext uri="{FF2B5EF4-FFF2-40B4-BE49-F238E27FC236}">
                <a16:creationId xmlns="" xmlns:a16="http://schemas.microsoft.com/office/drawing/2014/main" id="{E50A7818-08ED-45C9-A2D2-C30946BC6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701378"/>
            <a:ext cx="39608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84484">
    <p:blind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="" xmlns:a16="http://schemas.microsoft.com/office/drawing/2014/main" id="{10568903-0410-46FC-8350-7686D5ADB7AE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55575" y="115888"/>
            <a:ext cx="8988425" cy="1120775"/>
          </a:xfrm>
        </p:spPr>
        <p:txBody>
          <a:bodyPr/>
          <a:lstStyle/>
          <a:p>
            <a:pPr eaLnBrk="1" hangingPunct="1"/>
            <a:r>
              <a:rPr lang="sr-Cyrl-CS" alt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ПОПРЕЧНИ ПРЕСЕК КРОЗ ТЕСТИС (1) И ОВАРИЈУМ (2)</a:t>
            </a:r>
            <a:endParaRPr lang="en-US" altLang="en-US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011" name="Picture 3">
            <a:extLst>
              <a:ext uri="{FF2B5EF4-FFF2-40B4-BE49-F238E27FC236}">
                <a16:creationId xmlns="" xmlns:a16="http://schemas.microsoft.com/office/drawing/2014/main" id="{BBA3F914-3666-4C33-94AE-A9C34D55B7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2060575"/>
            <a:ext cx="3816350" cy="4032250"/>
          </a:xfrm>
          <a:noFill/>
        </p:spPr>
      </p:pic>
      <p:pic>
        <p:nvPicPr>
          <p:cNvPr id="43012" name="Picture 5" descr="http://www.biologija.rs/spermatogene.celije.gif">
            <a:hlinkClick r:id="rId3"/>
            <a:extLst>
              <a:ext uri="{FF2B5EF4-FFF2-40B4-BE49-F238E27FC236}">
                <a16:creationId xmlns="" xmlns:a16="http://schemas.microsoft.com/office/drawing/2014/main" id="{0072D439-4717-4522-AAA5-C3DF286EB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420938"/>
            <a:ext cx="4271963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A159E240-C876-4CA7-872A-588D6A4E75F1}"/>
              </a:ext>
            </a:extLst>
          </p:cNvPr>
          <p:cNvSpPr/>
          <p:nvPr/>
        </p:nvSpPr>
        <p:spPr>
          <a:xfrm>
            <a:off x="323850" y="1557338"/>
            <a:ext cx="360363" cy="50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/>
              <a:t>1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D5EB50F-65FC-4FB6-8C41-B5263A420146}"/>
              </a:ext>
            </a:extLst>
          </p:cNvPr>
          <p:cNvSpPr/>
          <p:nvPr/>
        </p:nvSpPr>
        <p:spPr>
          <a:xfrm>
            <a:off x="4716463" y="1457325"/>
            <a:ext cx="360362" cy="5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RS" dirty="0"/>
              <a:t>2</a:t>
            </a:r>
            <a:endParaRPr lang="en-US" dirty="0"/>
          </a:p>
        </p:txBody>
      </p:sp>
    </p:spTree>
  </p:cSld>
  <p:clrMapOvr>
    <a:masterClrMapping/>
  </p:clrMapOvr>
  <p:transition advTm="75381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="" xmlns:a16="http://schemas.microsoft.com/office/drawing/2014/main" id="{48014579-378E-4DC5-BB2C-ECF9AD46678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179388" y="549275"/>
            <a:ext cx="8964612" cy="938213"/>
          </a:xfrm>
        </p:spPr>
        <p:txBody>
          <a:bodyPr/>
          <a:lstStyle/>
          <a:p>
            <a:pPr eaLnBrk="1" hangingPunct="1"/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РАЗЛИКЕ ИЗМЕЂУ СПЕРМАТОГЕНЕЗЕ И ООГЕНЕЗЕ: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395" name="Rectangle 3">
            <a:extLst>
              <a:ext uri="{FF2B5EF4-FFF2-40B4-BE49-F238E27FC236}">
                <a16:creationId xmlns="" xmlns:a16="http://schemas.microsoft.com/office/drawing/2014/main" id="{68F4A49D-146B-4E68-BAA3-70FDEAF9387E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179388" y="1916113"/>
            <a:ext cx="8713787" cy="4537075"/>
          </a:xfrm>
        </p:spPr>
        <p:txBody>
          <a:bodyPr/>
          <a:lstStyle/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1800" dirty="0"/>
              <a:t>1. 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Сперматогенеза је континуиран процес, а оогенеза има два застоја (први у ембриогенези на стадијуму диплотена прве мејотичке профазе/диктиотен , а други у метафази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Од једне прим. сперматоците настају четири сперматозоида, а од једне прим. ооците настаје једна јајна ћелија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C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C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3.Оогенеза је мање фреквентна (у току једног месеца сазрева једна јајна ћелија)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sr-Cyrl-R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Wingdings 2" panose="05020102010507070707" pitchFamily="18" charset="2"/>
              <a:buNone/>
              <a:defRPr/>
            </a:pPr>
            <a:r>
              <a:rPr lang="sr-Cyrl-R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Сперматогенеза траје током читавог живота мушкарца, а оогенеза до менопаузе, тако да током репродуктивног периода жене сазрева око 450-500  секундарних ооцита</a:t>
            </a: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en-US" altLang="en-US" sz="2800" dirty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en-US" altLang="en-US" sz="2800" dirty="0"/>
          </a:p>
        </p:txBody>
      </p:sp>
    </p:spTree>
  </p:cSld>
  <p:clrMapOvr>
    <a:masterClrMapping/>
  </p:clrMapOvr>
  <p:transition advTm="5781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="" xmlns:a16="http://schemas.microsoft.com/office/drawing/2014/main" id="{A40FDC8F-887C-43F5-927E-08B82D9591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549275"/>
            <a:ext cx="8385175" cy="927100"/>
          </a:xfrm>
        </p:spPr>
        <p:txBody>
          <a:bodyPr anchorCtr="1"/>
          <a:lstStyle/>
          <a:p>
            <a:pPr eaLnBrk="1" hangingPunct="1"/>
            <a:r>
              <a:rPr lang="sr-Latn-CS" altLang="en-US" b="1">
                <a:solidFill>
                  <a:schemeClr val="tx1"/>
                </a:solidFill>
              </a:rPr>
              <a:t>Ћелијски циклус</a:t>
            </a:r>
            <a:endParaRPr lang="en-US" altLang="en-US" b="1">
              <a:solidFill>
                <a:schemeClr val="tx1"/>
              </a:solidFill>
            </a:endParaRPr>
          </a:p>
        </p:txBody>
      </p:sp>
      <p:sp>
        <p:nvSpPr>
          <p:cNvPr id="53251" name="Rectangle 3">
            <a:extLst>
              <a:ext uri="{FF2B5EF4-FFF2-40B4-BE49-F238E27FC236}">
                <a16:creationId xmlns="" xmlns:a16="http://schemas.microsoft.com/office/drawing/2014/main" id="{927A40FD-E9D0-4BA5-B01C-E4981256105B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989138"/>
            <a:ext cx="3929062" cy="4191000"/>
          </a:xfrm>
        </p:spPr>
        <p:txBody>
          <a:bodyPr>
            <a:normAutofit lnSpcReduction="10000"/>
          </a:bodyPr>
          <a:lstStyle/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r-Latn-CS" sz="2400" dirty="0"/>
              <a:t>Обухвата период припреме ћелије за деобу-</a:t>
            </a:r>
            <a:r>
              <a:rPr lang="sr-Latn-CS" sz="2400" b="1" dirty="0">
                <a:solidFill>
                  <a:srgbClr val="FF0000"/>
                </a:solidFill>
              </a:rPr>
              <a:t>интерфазу</a:t>
            </a:r>
            <a:r>
              <a:rPr lang="sr-Latn-CS" sz="2400" dirty="0"/>
              <a:t> и саму деобу ћелије-</a:t>
            </a:r>
            <a:r>
              <a:rPr lang="sr-Latn-CS" sz="2400" b="1" dirty="0">
                <a:solidFill>
                  <a:srgbClr val="FF0000"/>
                </a:solidFill>
              </a:rPr>
              <a:t>митозу</a:t>
            </a:r>
            <a:r>
              <a:rPr lang="sr-Latn-CS" sz="2400" dirty="0">
                <a:solidFill>
                  <a:srgbClr val="FF0000"/>
                </a:solidFill>
              </a:rPr>
              <a:t>.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sr-Latn-CS" sz="2400" dirty="0"/>
              <a:t>Интерфаза обухвата 2/3 живота ћелије и дели се на</a:t>
            </a:r>
            <a:r>
              <a:rPr lang="sr-Cyrl-CS" sz="2400" dirty="0"/>
              <a:t>: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sz="2400" dirty="0"/>
              <a:t>G</a:t>
            </a:r>
            <a:r>
              <a:rPr lang="sr-Latn-CS" sz="2400" dirty="0"/>
              <a:t>1                                              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sz="2400" dirty="0"/>
              <a:t>S</a:t>
            </a:r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AutoNum type="arabicPeriod"/>
              <a:defRPr/>
            </a:pPr>
            <a:r>
              <a:rPr lang="en-US" sz="2400" dirty="0"/>
              <a:t>G</a:t>
            </a:r>
            <a:r>
              <a:rPr lang="sr-Latn-CS" sz="2400" dirty="0"/>
              <a:t>2 подфазу</a:t>
            </a:r>
            <a:endParaRPr lang="en-US" sz="2400" dirty="0"/>
          </a:p>
          <a:p>
            <a:pPr marL="609600" indent="-60960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US" sz="2400" dirty="0"/>
          </a:p>
        </p:txBody>
      </p:sp>
      <p:pic>
        <p:nvPicPr>
          <p:cNvPr id="22532" name="Picture 6" descr="https://upload.wikimedia.org/wikipedia/commons/thumb/e/e0/Cell_Cycle_2-2.svg/2000px-Cell_Cycle_2-2.svg.png">
            <a:hlinkClick r:id="rId2"/>
            <a:extLst>
              <a:ext uri="{FF2B5EF4-FFF2-40B4-BE49-F238E27FC236}">
                <a16:creationId xmlns="" xmlns:a16="http://schemas.microsoft.com/office/drawing/2014/main" id="{B34FF7FD-DB8D-4C2F-B378-6D607B50C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565400"/>
            <a:ext cx="4100512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312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="" xmlns:a16="http://schemas.microsoft.com/office/drawing/2014/main" id="{EFABF4BD-2E4B-4BE3-81F3-99C6073DE6C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chemeClr val="tx1"/>
                </a:solidFill>
                <a:latin typeface="TimesRoman" pitchFamily="2" charset="0"/>
              </a:rPr>
              <a:t>Интерфаза</a:t>
            </a:r>
            <a:endParaRPr lang="en-US" altLang="en-US" sz="3200" b="1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3555" name="Rectangle 3">
            <a:extLst>
              <a:ext uri="{FF2B5EF4-FFF2-40B4-BE49-F238E27FC236}">
                <a16:creationId xmlns="" xmlns:a16="http://schemas.microsoft.com/office/drawing/2014/main" id="{60675787-4F3B-4119-979D-12DD0E1C25A2}"/>
              </a:ext>
            </a:extLst>
          </p:cNvPr>
          <p:cNvSpPr>
            <a:spLocks noGrp="1" noRot="1" noChangeArrowheads="1"/>
          </p:cNvSpPr>
          <p:nvPr>
            <p:ph idx="1"/>
          </p:nvPr>
        </p:nvSpPr>
        <p:spPr>
          <a:xfrm>
            <a:off x="323850" y="2133600"/>
            <a:ext cx="8135938" cy="38877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800">
                <a:latin typeface="TimesRoman" pitchFamily="2" charset="0"/>
              </a:rPr>
              <a:t>G</a:t>
            </a:r>
            <a:r>
              <a:rPr lang="en-US" altLang="en-US" sz="2400">
                <a:latin typeface="TimesRoman" pitchFamily="2" charset="0"/>
              </a:rPr>
              <a:t>1</a:t>
            </a:r>
            <a:r>
              <a:rPr lang="sr-Cyrl-CS" altLang="en-US" sz="2400">
                <a:latin typeface="TimesRoman" pitchFamily="2" charset="0"/>
              </a:rPr>
              <a:t> фаза-  продукција молекула  </a:t>
            </a:r>
            <a:r>
              <a:rPr lang="en-US" altLang="en-US" sz="2400">
                <a:latin typeface="TimesRoman" pitchFamily="2" charset="0"/>
              </a:rPr>
              <a:t>иРНК (</a:t>
            </a:r>
            <a:r>
              <a:rPr lang="sr-Cyrl-CS" altLang="en-US" sz="2400">
                <a:latin typeface="TimesRoman" pitchFamily="2" charset="0"/>
              </a:rPr>
              <a:t>транскрипција</a:t>
            </a:r>
            <a:r>
              <a:rPr lang="en-US" altLang="en-US" sz="2400">
                <a:latin typeface="TimesRoman" pitchFamily="2" charset="0"/>
              </a:rPr>
              <a:t>)</a:t>
            </a:r>
            <a:r>
              <a:rPr lang="sr-Cyrl-CS" altLang="en-US" sz="2400">
                <a:latin typeface="TimesRoman" pitchFamily="2" charset="0"/>
              </a:rPr>
              <a:t> и синтеза ензима неопходних за процес репликације.</a:t>
            </a:r>
            <a:endParaRPr lang="en-U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>
                <a:latin typeface="TimesRoman" pitchFamily="2" charset="0"/>
              </a:rPr>
              <a:t>S</a:t>
            </a:r>
            <a:r>
              <a:rPr lang="sr-Cyrl-CS" altLang="en-US" sz="2400">
                <a:latin typeface="TimesRoman" pitchFamily="2" charset="0"/>
              </a:rPr>
              <a:t> фаза- репликација </a:t>
            </a:r>
            <a:r>
              <a:rPr lang="en-US" altLang="en-US" sz="2400">
                <a:latin typeface="TimesRoman" pitchFamily="2" charset="0"/>
              </a:rPr>
              <a:t>ДНК </a:t>
            </a:r>
            <a:r>
              <a:rPr lang="sr-Cyrl-CS" altLang="en-US" sz="2400">
                <a:latin typeface="TimesRoman" pitchFamily="2" charset="0"/>
              </a:rPr>
              <a:t> и синтеза хистона (протеини  хромозома).</a:t>
            </a:r>
            <a:endParaRPr lang="en-U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>
                <a:latin typeface="TimesRoman" pitchFamily="2" charset="0"/>
              </a:rPr>
              <a:t>G</a:t>
            </a:r>
            <a:r>
              <a:rPr lang="en-US" altLang="en-US" sz="2400">
                <a:latin typeface="TimesRoman" pitchFamily="2" charset="0"/>
              </a:rPr>
              <a:t>2</a:t>
            </a:r>
            <a:r>
              <a:rPr lang="sr-Cyrl-CS" altLang="en-US" sz="2400">
                <a:latin typeface="TimesRoman" pitchFamily="2" charset="0"/>
              </a:rPr>
              <a:t> фаза- уграђивање хистона у хромозоме и синтеза протеина који улазе у грађу деобног вретена.</a:t>
            </a:r>
            <a:endParaRPr lang="en-U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800">
                <a:latin typeface="TimesRoman" pitchFamily="2" charset="0"/>
              </a:rPr>
              <a:t>G</a:t>
            </a:r>
            <a:r>
              <a:rPr lang="en-US" altLang="en-US" sz="2400">
                <a:latin typeface="TimesRoman" pitchFamily="2" charset="0"/>
              </a:rPr>
              <a:t>0</a:t>
            </a:r>
            <a:r>
              <a:rPr lang="sr-Cyrl-CS" altLang="en-US" sz="2400">
                <a:latin typeface="TimesRoman" pitchFamily="2" charset="0"/>
              </a:rPr>
              <a:t> фаза (фаза мировања)- између М и </a:t>
            </a:r>
            <a:r>
              <a:rPr lang="en-US" altLang="en-US" sz="2400">
                <a:latin typeface="TimesRoman" pitchFamily="2" charset="0"/>
              </a:rPr>
              <a:t>Г1 </a:t>
            </a:r>
            <a:r>
              <a:rPr lang="sr-Cyrl-CS" altLang="en-US" sz="2400">
                <a:latin typeface="TimesRoman" pitchFamily="2" charset="0"/>
              </a:rPr>
              <a:t>фазе</a:t>
            </a:r>
            <a:endParaRPr lang="en-US" altLang="en-US" sz="2400">
              <a:latin typeface="TimesRoman" pitchFamily="2" charset="0"/>
            </a:endParaRPr>
          </a:p>
        </p:txBody>
      </p:sp>
    </p:spTree>
  </p:cSld>
  <p:clrMapOvr>
    <a:masterClrMapping/>
  </p:clrMapOvr>
  <p:transition advTm="546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="" xmlns:a16="http://schemas.microsoft.com/office/drawing/2014/main" id="{FFD59F47-AAC2-4CB2-A5DD-D46D2985E9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b="1" dirty="0">
                <a:solidFill>
                  <a:schemeClr val="tx1"/>
                </a:solidFill>
              </a:rPr>
              <a:t>Митоза(профаза, метафаза, анафаза, телофаза)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4579" name="Content Placeholder 1">
            <a:extLst>
              <a:ext uri="{FF2B5EF4-FFF2-40B4-BE49-F238E27FC236}">
                <a16:creationId xmlns="" xmlns:a16="http://schemas.microsoft.com/office/drawing/2014/main" id="{762CC07A-C0FE-46CC-8441-3FE015000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24580" name="Picture 5" descr="https://www.bio.purdue.edu/BCBLab/wp-content/uploads/2014/02/Mitosis.png">
            <a:hlinkClick r:id="rId2"/>
            <a:extLst>
              <a:ext uri="{FF2B5EF4-FFF2-40B4-BE49-F238E27FC236}">
                <a16:creationId xmlns="" xmlns:a16="http://schemas.microsoft.com/office/drawing/2014/main" id="{4117D2D9-7A38-4603-AAB4-EE77B1AF0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060575"/>
            <a:ext cx="820737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1243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="" xmlns:a16="http://schemas.microsoft.com/office/drawing/2014/main" id="{9DDC2108-09D1-45ED-A193-943781BF2ED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200" b="1">
                <a:solidFill>
                  <a:schemeClr val="tx1"/>
                </a:solidFill>
                <a:latin typeface="TimesRoman" pitchFamily="2" charset="0"/>
              </a:rPr>
              <a:t>Профаза</a:t>
            </a:r>
            <a:endParaRPr lang="en-US" altLang="en-US" sz="3200" b="1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="" xmlns:a16="http://schemas.microsoft.com/office/drawing/2014/main" id="{A9D93EC0-1634-4515-9804-04BAC7443513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28600" y="2057400"/>
            <a:ext cx="4572000" cy="4343400"/>
          </a:xfrm>
        </p:spPr>
        <p:txBody>
          <a:bodyPr/>
          <a:lstStyle/>
          <a:p>
            <a:pPr eaLnBrk="1" hangingPunct="1"/>
            <a:r>
              <a:rPr lang="sr-Cyrl-CS" altLang="en-US" sz="2400">
                <a:latin typeface="TimesRoman" pitchFamily="2" charset="0"/>
              </a:rPr>
              <a:t>Хромозоми се дехидратишу, спирализују и скраћују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en-US" sz="2400">
              <a:latin typeface="TimesRoman" pitchFamily="2" charset="0"/>
            </a:endParaRPr>
          </a:p>
          <a:p>
            <a:pPr eaLnBrk="1" hangingPunct="1"/>
            <a:r>
              <a:rPr lang="sr-Cyrl-CS" altLang="en-US" sz="2400">
                <a:latin typeface="TimesRoman" pitchFamily="2" charset="0"/>
              </a:rPr>
              <a:t>Ишчезава нуклеолус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Cyrl-CS" altLang="en-US" sz="2400">
              <a:latin typeface="TimesRoman" pitchFamily="2" charset="0"/>
            </a:endParaRPr>
          </a:p>
          <a:p>
            <a:pPr eaLnBrk="1" hangingPunct="1"/>
            <a:r>
              <a:rPr lang="sr-Cyrl-CS" altLang="en-US" sz="2400">
                <a:latin typeface="TimesRoman" pitchFamily="2" charset="0"/>
              </a:rPr>
              <a:t>Једрова мембрана се фрагментише и једров материјал се меша са садржајем цитоплазме</a:t>
            </a:r>
            <a:endParaRPr lang="en-US" altLang="en-US" sz="2400">
              <a:latin typeface="TimesRoman" pitchFamily="2" charset="0"/>
            </a:endParaRPr>
          </a:p>
        </p:txBody>
      </p:sp>
      <p:pic>
        <p:nvPicPr>
          <p:cNvPr id="25604" name="Picture 4" descr="WhiteFishMitosis[1]">
            <a:extLst>
              <a:ext uri="{FF2B5EF4-FFF2-40B4-BE49-F238E27FC236}">
                <a16:creationId xmlns="" xmlns:a16="http://schemas.microsoft.com/office/drawing/2014/main" id="{C6953904-39E9-45D3-A580-E49C1BB5D8F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8075" y="2139950"/>
            <a:ext cx="3927475" cy="3721100"/>
          </a:xfrm>
          <a:noFill/>
        </p:spPr>
      </p:pic>
    </p:spTree>
  </p:cSld>
  <p:clrMapOvr>
    <a:masterClrMapping/>
  </p:clrMapOvr>
  <p:transition advTm="22951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="" xmlns:a16="http://schemas.microsoft.com/office/drawing/2014/main" id="{54CDA892-8E88-4108-870D-9211A4307548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250825" y="620713"/>
            <a:ext cx="8385175" cy="768350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chemeClr val="tx1"/>
                </a:solidFill>
                <a:latin typeface="TimesRoman" pitchFamily="2" charset="0"/>
              </a:rPr>
              <a:t>Метафаза</a:t>
            </a:r>
            <a:endParaRPr lang="en-US" altLang="en-US" sz="3200" b="1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="" xmlns:a16="http://schemas.microsoft.com/office/drawing/2014/main" id="{D186BA6B-C6F4-40CA-BEB4-8B0159F88818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28600" y="1905000"/>
            <a:ext cx="4457700" cy="4648200"/>
          </a:xfrm>
        </p:spPr>
        <p:txBody>
          <a:bodyPr/>
          <a:lstStyle/>
          <a:p>
            <a:pPr eaLnBrk="1" hangingPunct="1"/>
            <a:r>
              <a:rPr lang="sr-Cyrl-CS" altLang="en-US" sz="2400">
                <a:latin typeface="TimesRoman" pitchFamily="2" charset="0"/>
              </a:rPr>
              <a:t>Најкраћа фаза, хромозоми су максимално скраћени и на средини су деобног вретена, чинећи екваторијалну плочу.</a:t>
            </a:r>
          </a:p>
          <a:p>
            <a:pPr eaLnBrk="1" hangingPunct="1"/>
            <a:endParaRPr lang="sr-Cyrl-CS" altLang="en-US" sz="2400">
              <a:latin typeface="TimesRoman" pitchFamily="2" charset="0"/>
            </a:endParaRPr>
          </a:p>
          <a:p>
            <a:pPr eaLnBrk="1" hangingPunct="1"/>
            <a:r>
              <a:rPr lang="sr-Cyrl-CS" altLang="en-US" sz="2400">
                <a:latin typeface="TimesRoman" pitchFamily="2" charset="0"/>
              </a:rPr>
              <a:t>У овом стадијуму се врши цитогенетска анализа кариотипа.</a:t>
            </a:r>
          </a:p>
          <a:p>
            <a:pPr eaLnBrk="1" hangingPunct="1"/>
            <a:endParaRPr lang="sr-Cyrl-CS" altLang="en-US" sz="2400">
              <a:latin typeface="TimesRoman" pitchFamily="2" charset="0"/>
            </a:endParaRPr>
          </a:p>
          <a:p>
            <a:pPr eaLnBrk="1" hangingPunct="1"/>
            <a:r>
              <a:rPr lang="sr-Cyrl-CS" altLang="en-US" sz="2400">
                <a:latin typeface="TimesRoman" pitchFamily="2" charset="0"/>
              </a:rPr>
              <a:t>Симултана деоба центромера.</a:t>
            </a:r>
            <a:endParaRPr lang="en-US" altLang="en-US" sz="2400">
              <a:latin typeface="TimesRoman" pitchFamily="2" charset="0"/>
            </a:endParaRPr>
          </a:p>
        </p:txBody>
      </p:sp>
      <p:pic>
        <p:nvPicPr>
          <p:cNvPr id="26628" name="Picture 4" descr="mitoza animalne2">
            <a:extLst>
              <a:ext uri="{FF2B5EF4-FFF2-40B4-BE49-F238E27FC236}">
                <a16:creationId xmlns="" xmlns:a16="http://schemas.microsoft.com/office/drawing/2014/main" id="{BE783193-C07B-46F0-A87B-B4288DEE1B9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8075" y="2428875"/>
            <a:ext cx="3927475" cy="3143250"/>
          </a:xfrm>
          <a:noFill/>
        </p:spPr>
      </p:pic>
    </p:spTree>
  </p:cSld>
  <p:clrMapOvr>
    <a:masterClrMapping/>
  </p:clrMapOvr>
  <p:transition advTm="39205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="" xmlns:a16="http://schemas.microsoft.com/office/drawing/2014/main" id="{401161AF-6568-4526-BDB0-CF6BEE56E0E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323850" y="476250"/>
            <a:ext cx="7543800" cy="1011238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chemeClr val="tx1"/>
                </a:solidFill>
                <a:latin typeface="TimesRoman" pitchFamily="2" charset="0"/>
              </a:rPr>
              <a:t>Анафаза</a:t>
            </a:r>
            <a:endParaRPr lang="en-US" altLang="en-US" sz="3200" b="1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="" xmlns:a16="http://schemas.microsoft.com/office/drawing/2014/main" id="{CD756C4E-7B10-47F3-881E-25EDB538ADAC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2057400"/>
            <a:ext cx="44196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400">
                <a:latin typeface="TimesRoman" pitchFamily="2" charset="0"/>
              </a:rPr>
              <a:t>Хроматиде са  делом центромере крећу ка супротним половима ћелије. Центромером су хроматоде повезане за нити деобног вретена.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400">
                <a:latin typeface="TimesRoman" pitchFamily="2" charset="0"/>
              </a:rPr>
              <a:t>Кретање се обавља скраћивањем нити деобног вретена.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400">
              <a:latin typeface="TimesRoman" pitchFamily="2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altLang="en-US" sz="2400">
                <a:latin typeface="TimesRoman" pitchFamily="2" charset="0"/>
              </a:rPr>
              <a:t>Када хроматиде стигну на супротне полове настаје телофаза.</a:t>
            </a:r>
            <a:endParaRPr lang="en-US" altLang="en-US" sz="2400">
              <a:latin typeface="TimesRoman" pitchFamily="2" charset="0"/>
            </a:endParaRPr>
          </a:p>
        </p:txBody>
      </p:sp>
      <p:pic>
        <p:nvPicPr>
          <p:cNvPr id="27652" name="Picture 4" descr="WhiteFishMitosis[3]">
            <a:extLst>
              <a:ext uri="{FF2B5EF4-FFF2-40B4-BE49-F238E27FC236}">
                <a16:creationId xmlns="" xmlns:a16="http://schemas.microsoft.com/office/drawing/2014/main" id="{7E811B70-AE45-4706-931D-C94690B734C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2133600"/>
            <a:ext cx="4206875" cy="4156075"/>
          </a:xfrm>
          <a:noFill/>
        </p:spPr>
      </p:pic>
    </p:spTree>
  </p:cSld>
  <p:clrMapOvr>
    <a:masterClrMapping/>
  </p:clrMapOvr>
  <p:transition advTm="23438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="" xmlns:a16="http://schemas.microsoft.com/office/drawing/2014/main" id="{6FFE2513-81E8-4D55-8AAF-C528FDD2999D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>
          <a:xfrm>
            <a:off x="250825" y="620713"/>
            <a:ext cx="8385175" cy="911225"/>
          </a:xfrm>
        </p:spPr>
        <p:txBody>
          <a:bodyPr/>
          <a:lstStyle/>
          <a:p>
            <a:pPr eaLnBrk="1" hangingPunct="1"/>
            <a:r>
              <a:rPr lang="sr-Cyrl-CS" altLang="en-US" sz="3200" b="1">
                <a:solidFill>
                  <a:schemeClr val="tx1"/>
                </a:solidFill>
                <a:latin typeface="TimesRoman" pitchFamily="2" charset="0"/>
              </a:rPr>
              <a:t>Телофаза</a:t>
            </a:r>
            <a:endParaRPr lang="en-US" altLang="en-US" sz="3200" b="1">
              <a:solidFill>
                <a:schemeClr val="tx1"/>
              </a:solidFill>
              <a:latin typeface="TimesRoman" pitchFamily="2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="" xmlns:a16="http://schemas.microsoft.com/office/drawing/2014/main" id="{5514D396-41DB-45AB-9642-92725BC1456F}"/>
              </a:ext>
            </a:extLst>
          </p:cNvPr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4800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 sz="2400" dirty="0">
                <a:latin typeface="TimesRoman" pitchFamily="2" charset="0"/>
              </a:rPr>
              <a:t>Хромозоми се хидратишу и деспирализују.</a:t>
            </a:r>
          </a:p>
          <a:p>
            <a:pPr eaLnBrk="1" hangingPunct="1">
              <a:lnSpc>
                <a:spcPct val="90000"/>
              </a:lnSpc>
            </a:pPr>
            <a:endParaRPr lang="sr-Cyrl-CS" altLang="en-US" sz="2400" dirty="0">
              <a:latin typeface="TimesRoman" pitchFamily="2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 dirty="0">
                <a:latin typeface="TimesRoman" pitchFamily="2" charset="0"/>
              </a:rPr>
              <a:t>Нестаје деобно вретено.</a:t>
            </a:r>
          </a:p>
          <a:p>
            <a:pPr eaLnBrk="1" hangingPunct="1">
              <a:lnSpc>
                <a:spcPct val="90000"/>
              </a:lnSpc>
            </a:pPr>
            <a:endParaRPr lang="sr-Cyrl-CS" altLang="en-US" sz="2400" dirty="0">
              <a:latin typeface="TimesRoman" pitchFamily="2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 dirty="0">
                <a:latin typeface="TimesRoman" pitchFamily="2" charset="0"/>
              </a:rPr>
              <a:t>Формира се нуклеолус и једрова мембрана.</a:t>
            </a:r>
          </a:p>
          <a:p>
            <a:pPr eaLnBrk="1" hangingPunct="1">
              <a:lnSpc>
                <a:spcPct val="90000"/>
              </a:lnSpc>
            </a:pPr>
            <a:endParaRPr lang="sr-Cyrl-CS" altLang="en-US" sz="2400" dirty="0">
              <a:latin typeface="TimesRoman" pitchFamily="2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CS" altLang="en-US" sz="2400" dirty="0">
                <a:latin typeface="TimesRoman" pitchFamily="2" charset="0"/>
              </a:rPr>
              <a:t>Наступа </a:t>
            </a:r>
            <a:r>
              <a:rPr lang="sr-Cyrl-CS" altLang="en-US" sz="2400" b="1" i="1" dirty="0" smtClean="0">
                <a:solidFill>
                  <a:srgbClr val="FF0000"/>
                </a:solidFill>
                <a:latin typeface="TimesRoman" pitchFamily="2" charset="0"/>
              </a:rPr>
              <a:t>цитокинеза</a:t>
            </a:r>
            <a:r>
              <a:rPr lang="sr-Cyrl-CS" altLang="en-US" sz="2400" dirty="0" smtClean="0">
                <a:latin typeface="TimesRoman" pitchFamily="2" charset="0"/>
              </a:rPr>
              <a:t>-</a:t>
            </a:r>
            <a:r>
              <a:rPr lang="en-US" altLang="en-US" sz="2400" smtClean="0">
                <a:latin typeface="TimesRoman" pitchFamily="2" charset="0"/>
              </a:rPr>
              <a:t> </a:t>
            </a:r>
            <a:r>
              <a:rPr lang="sr-Cyrl-CS" altLang="en-US" sz="2400" smtClean="0">
                <a:latin typeface="TimesRoman" pitchFamily="2" charset="0"/>
              </a:rPr>
              <a:t>јавља </a:t>
            </a:r>
            <a:r>
              <a:rPr lang="sr-Cyrl-CS" altLang="en-US" sz="2400" dirty="0">
                <a:latin typeface="TimesRoman" pitchFamily="2" charset="0"/>
              </a:rPr>
              <a:t>се деобна бразда која дели мајку ћелију на </a:t>
            </a:r>
            <a:r>
              <a:rPr lang="en-US" altLang="en-US" sz="2400" dirty="0" smtClean="0">
                <a:latin typeface="TimesRoman" pitchFamily="2" charset="0"/>
              </a:rPr>
              <a:t>2</a:t>
            </a:r>
            <a:r>
              <a:rPr lang="sr-Cyrl-CS" altLang="en-US" sz="2400" dirty="0" smtClean="0">
                <a:latin typeface="TimesRoman" pitchFamily="2" charset="0"/>
              </a:rPr>
              <a:t> </a:t>
            </a:r>
            <a:r>
              <a:rPr lang="sr-Cyrl-CS" altLang="en-US" sz="2400" dirty="0">
                <a:latin typeface="TimesRoman" pitchFamily="2" charset="0"/>
              </a:rPr>
              <a:t>ћерке ћелије са истим генетичким материјалом.</a:t>
            </a:r>
            <a:endParaRPr lang="en-US" altLang="en-US" sz="2400" dirty="0">
              <a:latin typeface="TimesRoman" pitchFamily="2" charset="0"/>
            </a:endParaRPr>
          </a:p>
        </p:txBody>
      </p:sp>
      <p:pic>
        <p:nvPicPr>
          <p:cNvPr id="28676" name="Picture 4" descr="WhiteFishMitosis[4]">
            <a:extLst>
              <a:ext uri="{FF2B5EF4-FFF2-40B4-BE49-F238E27FC236}">
                <a16:creationId xmlns="" xmlns:a16="http://schemas.microsoft.com/office/drawing/2014/main" id="{DBBAA37D-4067-424E-BB9C-27707E150A3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773238"/>
            <a:ext cx="4419600" cy="4343400"/>
          </a:xfrm>
          <a:noFill/>
        </p:spPr>
      </p:pic>
    </p:spTree>
  </p:cSld>
  <p:clrMapOvr>
    <a:masterClrMapping/>
  </p:clrMapOvr>
  <p:transition advTm="36233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1131</TotalTime>
  <Words>661</Words>
  <Application>Microsoft Office PowerPoint</Application>
  <PresentationFormat>On-screen Show (4:3)</PresentationFormat>
  <Paragraphs>127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Flow</vt:lpstr>
      <vt:lpstr>1_Flow</vt:lpstr>
      <vt:lpstr>Slide 1</vt:lpstr>
      <vt:lpstr>Митоза</vt:lpstr>
      <vt:lpstr>Ћелијски циклус</vt:lpstr>
      <vt:lpstr>Интерфаза</vt:lpstr>
      <vt:lpstr>Митоза(профаза, метафаза, анафаза, телофаза)</vt:lpstr>
      <vt:lpstr>Профаза</vt:lpstr>
      <vt:lpstr>Метафаза</vt:lpstr>
      <vt:lpstr>Анафаза</vt:lpstr>
      <vt:lpstr>Телофаза</vt:lpstr>
      <vt:lpstr>Slide 10</vt:lpstr>
      <vt:lpstr>Разлике између митозе биљне и анималне ћелије</vt:lpstr>
      <vt:lpstr>Мејоза</vt:lpstr>
      <vt:lpstr>Мејоза I-редукциона деоба</vt:lpstr>
      <vt:lpstr>Slide 14</vt:lpstr>
      <vt:lpstr>Прва мејотичка  деоба</vt:lpstr>
      <vt:lpstr>Мејоза II-eквациона деоба, мејотичка митоза</vt:lpstr>
      <vt:lpstr>Мејоза и Митоза</vt:lpstr>
      <vt:lpstr> </vt:lpstr>
      <vt:lpstr>ГАМЕТОГЕНЕЗА</vt:lpstr>
      <vt:lpstr>Гаметогенеза се састоји из три фазе:</vt:lpstr>
      <vt:lpstr>СПЕРМАТОГЕНЕЗА  </vt:lpstr>
      <vt:lpstr>ООГЕНЕЗА и фоликулогенеза</vt:lpstr>
      <vt:lpstr>ПОПРЕЧНИ ПРЕСЕК КРОЗ ТЕСТИС (1) И ОВАРИЈУМ (2)</vt:lpstr>
      <vt:lpstr>РАЗЛИКЕ ИЗМЕЂУ СПЕРМАТОГЕНЕЗЕ И ООГЕНЕЗЕ: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ĆELIJA</dc:title>
  <dc:creator>User</dc:creator>
  <cp:lastModifiedBy>Korisnik</cp:lastModifiedBy>
  <cp:revision>112</cp:revision>
  <dcterms:created xsi:type="dcterms:W3CDTF">2005-09-13T14:06:49Z</dcterms:created>
  <dcterms:modified xsi:type="dcterms:W3CDTF">2021-08-27T14:03:36Z</dcterms:modified>
</cp:coreProperties>
</file>